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292" r:id="rId10"/>
    <p:sldId id="279" r:id="rId11"/>
    <p:sldId id="293" r:id="rId12"/>
    <p:sldId id="278" r:id="rId13"/>
    <p:sldId id="286" r:id="rId14"/>
    <p:sldId id="287" r:id="rId15"/>
    <p:sldId id="291" r:id="rId16"/>
    <p:sldId id="288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70" r:id="rId29"/>
    <p:sldId id="285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>
        <p:scale>
          <a:sx n="77" d="100"/>
          <a:sy n="77" d="100"/>
        </p:scale>
        <p:origin x="-11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СЕМЬИ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bubble3D val="0"/>
            <c:explosion val="1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Полная</c:v>
                </c:pt>
                <c:pt idx="1">
                  <c:v>Неполная</c:v>
                </c:pt>
                <c:pt idx="2">
                  <c:v>Многодетная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0.85200000000000065</c:v>
                </c:pt>
                <c:pt idx="1">
                  <c:v>6.2000000000000083E-2</c:v>
                </c:pt>
                <c:pt idx="2">
                  <c:v>8.6000000000000063E-2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460629921259983"/>
          <c:y val="0.21940351206099276"/>
          <c:w val="0.33150481189851377"/>
          <c:h val="0.45440726159230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образовательный</a:t>
            </a:r>
            <a:r>
              <a:rPr lang="ru-RU" baseline="0"/>
              <a:t> уровень педагогов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ОБРАЗОВАТЕЛЬНЫЙ УРОВЕНЬ ПЕДАГОГОВ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ВЫСШЕЕ (5)</c:v>
                </c:pt>
                <c:pt idx="1">
                  <c:v>СРЕДНЕЕ ПРОФЕССИОНАЛЬНОЕ (13)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0.27700000000000002</c:v>
                </c:pt>
                <c:pt idx="1">
                  <c:v>0.72200000000000064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9004334555900381"/>
          <c:y val="0.26916743515168712"/>
          <c:w val="0.48158318158112978"/>
          <c:h val="0.45440726159230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СТАЖ</a:t>
            </a:r>
            <a:r>
              <a:rPr lang="ru-RU" baseline="0"/>
              <a:t> ПЕДАГОГОВ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СЕМЬИ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 5 ЛЕТ (12)</c:v>
                </c:pt>
                <c:pt idx="1">
                  <c:v>10-15 ЛЕТ (3)</c:v>
                </c:pt>
                <c:pt idx="2">
                  <c:v>СВЫШЕ 20 ЛЕТ (3) 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0.66600000000000148</c:v>
                </c:pt>
                <c:pt idx="1">
                  <c:v>0.16600000000000001</c:v>
                </c:pt>
                <c:pt idx="2">
                  <c:v>0.16600000000000001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460629921259983"/>
          <c:y val="0.21940351206099276"/>
          <c:w val="0.33150481189851377"/>
          <c:h val="0.45440726159230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1B98-EF1C-4497-97C2-3AED4C3124A1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DC33C-80AC-447D-A7E2-35A65D96D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9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DC33C-80AC-447D-A7E2-35A65D96DD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6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A402A-8935-498C-B7AB-9A4ED3CE30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4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0EAA-16DC-4BB1-9D56-9D7FC09DC4D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BA2-D57D-4083-9E93-AA16BE69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0EAA-16DC-4BB1-9D56-9D7FC09DC4D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BA2-D57D-4083-9E93-AA16BE69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0EAA-16DC-4BB1-9D56-9D7FC09DC4D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BA2-D57D-4083-9E93-AA16BE69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0EAA-16DC-4BB1-9D56-9D7FC09DC4D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BA2-D57D-4083-9E93-AA16BE69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0EAA-16DC-4BB1-9D56-9D7FC09DC4D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BA2-D57D-4083-9E93-AA16BE69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0EAA-16DC-4BB1-9D56-9D7FC09DC4D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BA2-D57D-4083-9E93-AA16BE69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0EAA-16DC-4BB1-9D56-9D7FC09DC4D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BA2-D57D-4083-9E93-AA16BE69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0EAA-16DC-4BB1-9D56-9D7FC09DC4D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BA2-D57D-4083-9E93-AA16BE69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0EAA-16DC-4BB1-9D56-9D7FC09DC4D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BA2-D57D-4083-9E93-AA16BE69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0EAA-16DC-4BB1-9D56-9D7FC09DC4D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BA2-D57D-4083-9E93-AA16BE69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0EAA-16DC-4BB1-9D56-9D7FC09DC4D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FBA2-D57D-4083-9E93-AA16BE69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0EAA-16DC-4BB1-9D56-9D7FC09DC4D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FBA2-D57D-4083-9E93-AA16BE69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РОДИТЕЛЬСКОЕ СОБРАНИЕ</a:t>
            </a:r>
            <a:r>
              <a:rPr lang="ru-RU" sz="5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5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группа №1 «Капелька»</a:t>
            </a:r>
            <a:r>
              <a:rPr lang="ru-RU" dirty="0" smtClean="0"/>
              <a:t>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</a:t>
            </a:r>
            <a:r>
              <a:rPr lang="ru-RU" sz="3100" dirty="0" smtClean="0"/>
              <a:t>Воспитатели:</a:t>
            </a:r>
            <a:br>
              <a:rPr lang="ru-RU" sz="3100" dirty="0" smtClean="0"/>
            </a:br>
            <a:r>
              <a:rPr lang="ru-RU" sz="3100" dirty="0" smtClean="0"/>
              <a:t>                             </a:t>
            </a:r>
            <a:r>
              <a:rPr lang="ru-RU" sz="3100" dirty="0" smtClean="0"/>
              <a:t>   </a:t>
            </a:r>
            <a:r>
              <a:rPr lang="ru-RU" sz="3100" dirty="0" err="1" smtClean="0"/>
              <a:t>Шарафиева</a:t>
            </a:r>
            <a:r>
              <a:rPr lang="ru-RU" sz="3100" dirty="0" smtClean="0"/>
              <a:t> Светлана </a:t>
            </a:r>
            <a:r>
              <a:rPr lang="ru-RU" sz="3100" dirty="0" err="1" smtClean="0"/>
              <a:t>Рамилевна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                             Баранова Анастасия </a:t>
            </a:r>
            <a:r>
              <a:rPr lang="ru-RU" sz="3100" dirty="0" smtClean="0"/>
              <a:t>Алексеевна</a:t>
            </a:r>
            <a:endParaRPr lang="ru-RU" sz="3100" dirty="0"/>
          </a:p>
        </p:txBody>
      </p:sp>
      <p:pic>
        <p:nvPicPr>
          <p:cNvPr id="1026" name="Picture 2" descr="E:\IMG_1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5" y="3790580"/>
            <a:ext cx="3208113" cy="26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06" y="28819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294" y="7647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+mj-lt"/>
                <a:cs typeface="Times New Roman" pitchFamily="18" charset="0"/>
              </a:rPr>
              <a:t>Выступление педагога-психолога </a:t>
            </a:r>
          </a:p>
          <a:p>
            <a:pPr marL="0" indent="0" algn="ctr">
              <a:buNone/>
            </a:pPr>
            <a:r>
              <a:rPr lang="ru-RU" sz="3600" b="1" dirty="0">
                <a:latin typeface="+mj-lt"/>
                <a:cs typeface="Times New Roman" pitchFamily="18" charset="0"/>
              </a:rPr>
              <a:t>Чубуковой Р.А. </a:t>
            </a:r>
            <a:endParaRPr lang="ru-RU" sz="3600" b="1" dirty="0" smtClean="0"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cs typeface="Times New Roman" pitchFamily="18" charset="0"/>
              </a:rPr>
              <a:t>Психологический портрет группы</a:t>
            </a:r>
            <a:r>
              <a:rPr lang="ru-RU" sz="3600" dirty="0" smtClean="0"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3600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cs typeface="Times New Roman" pitchFamily="18" charset="0"/>
              </a:rPr>
              <a:t>1.Особенности </a:t>
            </a:r>
            <a:r>
              <a:rPr lang="ru-RU" sz="3600" dirty="0">
                <a:cs typeface="Times New Roman" pitchFamily="18" charset="0"/>
              </a:rPr>
              <a:t>развития психических процессов детей.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9"/>
            <a:ext cx="9144000" cy="6858000"/>
          </a:xfrm>
          <a:prstGeom prst="rect">
            <a:avLst/>
          </a:prstGeom>
          <a:noFill/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+mj-lt"/>
                <a:cs typeface="Times New Roman" pitchFamily="18" charset="0"/>
              </a:rPr>
              <a:t>Результаты исследования психических процессов детей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97500"/>
              </p:ext>
            </p:extLst>
          </p:nvPr>
        </p:nvGraphicFramePr>
        <p:xfrm>
          <a:off x="323530" y="1844824"/>
          <a:ext cx="8352927" cy="36454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87577"/>
                <a:gridCol w="2088450"/>
                <a:gridCol w="2088450"/>
                <a:gridCol w="2088450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cs typeface="Times New Roman" pitchFamily="18" charset="0"/>
                        </a:rPr>
                        <a:t>Дата проведения психодиагностики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cs typeface="Times New Roman" pitchFamily="18" charset="0"/>
                        </a:rPr>
                        <a:t>Высокий уровень развития (%)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cs typeface="Times New Roman" pitchFamily="18" charset="0"/>
                        </a:rPr>
                        <a:t>Средний уровень развития (%)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cs typeface="Times New Roman" pitchFamily="18" charset="0"/>
                        </a:rPr>
                        <a:t>Низкий уровень развития (%)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57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cs typeface="Times New Roman" pitchFamily="18" charset="0"/>
                        </a:rPr>
                        <a:t>Ноябрь (2015г)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cs typeface="Times New Roman" pitchFamily="18" charset="0"/>
                        </a:rPr>
                        <a:t>16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cs typeface="Times New Roman" pitchFamily="18" charset="0"/>
                        </a:rPr>
                        <a:t>56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cs typeface="Times New Roman" pitchFamily="18" charset="0"/>
                        </a:rPr>
                        <a:t>28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57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cs typeface="Times New Roman" pitchFamily="18" charset="0"/>
                        </a:rPr>
                        <a:t>Январь (2016г)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ru-RU" sz="28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cs typeface="Times New Roman" pitchFamily="18" charset="0"/>
                        </a:rPr>
                        <a:t>61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cs typeface="Times New Roman" pitchFamily="18" charset="0"/>
                        </a:rPr>
                        <a:t>19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3608" y="260648"/>
            <a:ext cx="77768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cs typeface="Times New Roman" pitchFamily="18" charset="0"/>
              </a:rPr>
              <a:t>2.Психологический </a:t>
            </a:r>
            <a:r>
              <a:rPr lang="ru-RU" sz="2000" b="1" dirty="0">
                <a:cs typeface="Times New Roman" pitchFamily="18" charset="0"/>
              </a:rPr>
              <a:t>микроклимат группы.</a:t>
            </a:r>
          </a:p>
          <a:p>
            <a:pPr algn="just"/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Зубова Нина Алексеевна</a:t>
            </a:r>
            <a:br>
              <a:rPr lang="ru-RU" sz="3200" b="1" dirty="0" smtClean="0"/>
            </a:br>
            <a:r>
              <a:rPr lang="ru-RU" sz="3200" b="1" dirty="0" smtClean="0"/>
              <a:t>Физическое развитие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600" dirty="0" smtClean="0"/>
              <a:t>Строевые упражнения;</a:t>
            </a:r>
          </a:p>
          <a:p>
            <a:pPr>
              <a:lnSpc>
                <a:spcPct val="110000"/>
              </a:lnSpc>
            </a:pPr>
            <a:r>
              <a:rPr lang="ru-RU" sz="2600" dirty="0" smtClean="0"/>
              <a:t>ОРУ;</a:t>
            </a:r>
          </a:p>
          <a:p>
            <a:pPr>
              <a:lnSpc>
                <a:spcPct val="110000"/>
              </a:lnSpc>
            </a:pPr>
            <a:r>
              <a:rPr lang="ru-RU" sz="2600" dirty="0" smtClean="0"/>
              <a:t>Ходьба;</a:t>
            </a:r>
          </a:p>
          <a:p>
            <a:pPr>
              <a:lnSpc>
                <a:spcPct val="110000"/>
              </a:lnSpc>
            </a:pPr>
            <a:r>
              <a:rPr lang="ru-RU" sz="2600" dirty="0" smtClean="0"/>
              <a:t>Бег</a:t>
            </a:r>
          </a:p>
          <a:p>
            <a:pPr>
              <a:lnSpc>
                <a:spcPct val="110000"/>
              </a:lnSpc>
            </a:pPr>
            <a:r>
              <a:rPr lang="ru-RU" sz="2600" dirty="0" smtClean="0"/>
              <a:t> Прыжки;</a:t>
            </a:r>
          </a:p>
          <a:p>
            <a:pPr>
              <a:lnSpc>
                <a:spcPct val="110000"/>
              </a:lnSpc>
            </a:pPr>
            <a:r>
              <a:rPr lang="ru-RU" sz="2600" dirty="0" smtClean="0"/>
              <a:t>Упражнения в равновесии;</a:t>
            </a:r>
          </a:p>
          <a:p>
            <a:pPr>
              <a:lnSpc>
                <a:spcPct val="110000"/>
              </a:lnSpc>
            </a:pPr>
            <a:r>
              <a:rPr lang="ru-RU" sz="2600" dirty="0" smtClean="0"/>
              <a:t>Катание, броски, ловля, ползание;</a:t>
            </a:r>
          </a:p>
          <a:p>
            <a:pPr>
              <a:lnSpc>
                <a:spcPct val="110000"/>
              </a:lnSpc>
            </a:pPr>
            <a:r>
              <a:rPr lang="ru-RU" sz="2600" dirty="0" smtClean="0"/>
              <a:t>Подвижные игры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5844" name="Picture 4" descr="https://pp.vk.me/c633718/v633718878/43ae/ZlCe6S-2hU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11245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Диаграмма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уровня овладения двигательными навыками и уровня освоения программы</a:t>
            </a:r>
            <a:br>
              <a:rPr lang="ru-RU" sz="2000" b="1" dirty="0"/>
            </a:br>
            <a:r>
              <a:rPr lang="ru-RU" sz="2000" b="1" dirty="0"/>
              <a:t>общеразвивающая 2-ая младшая группа «Капелька»</a:t>
            </a:r>
            <a:br>
              <a:rPr lang="ru-RU" sz="2000" b="1" dirty="0"/>
            </a:br>
            <a:r>
              <a:rPr lang="ru-RU" sz="2000" b="1" dirty="0"/>
              <a:t> 2015-2016 у. г.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52490"/>
            <a:ext cx="5904656" cy="430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2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6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600" b="1" dirty="0" smtClean="0"/>
              <a:t>Художественно-эстетическое </a:t>
            </a:r>
            <a:r>
              <a:rPr lang="ru-RU" sz="3600" b="1" dirty="0"/>
              <a:t>развитие  </a:t>
            </a:r>
            <a:br>
              <a:rPr lang="ru-RU" sz="3600" b="1" dirty="0"/>
            </a:br>
            <a:r>
              <a:rPr lang="ru-RU" sz="3600" b="1" dirty="0"/>
              <a:t>раздел «Музыка</a:t>
            </a:r>
            <a:r>
              <a:rPr lang="ru-RU" sz="3600" b="1" dirty="0" smtClean="0"/>
              <a:t>»</a:t>
            </a:r>
            <a:br>
              <a:rPr lang="ru-RU" sz="3600" b="1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- музыкальные занятия;</a:t>
            </a:r>
            <a:br>
              <a:rPr lang="ru-RU" sz="3600" dirty="0"/>
            </a:br>
            <a:r>
              <a:rPr lang="ru-RU" sz="3600" dirty="0"/>
              <a:t>- праздники;</a:t>
            </a:r>
            <a:br>
              <a:rPr lang="ru-RU" sz="3600" dirty="0"/>
            </a:br>
            <a:r>
              <a:rPr lang="ru-RU" sz="3600" dirty="0"/>
              <a:t>- театрализованные представления;</a:t>
            </a:r>
            <a:br>
              <a:rPr lang="ru-RU" sz="3600" dirty="0"/>
            </a:br>
            <a:r>
              <a:rPr lang="ru-RU" sz="3600" dirty="0"/>
              <a:t>- досуги</a:t>
            </a:r>
            <a:br>
              <a:rPr lang="ru-RU" sz="3600" dirty="0"/>
            </a:br>
            <a:r>
              <a:rPr lang="ru-RU" sz="3600" dirty="0"/>
              <a:t>- самостоятельная деятельность вне </a:t>
            </a:r>
            <a:r>
              <a:rPr lang="ru-RU" sz="3600" dirty="0" smtClean="0"/>
              <a:t>занятий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66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Музыкальная </a:t>
            </a:r>
            <a:r>
              <a:rPr lang="ru-RU" sz="3100" b="1" dirty="0"/>
              <a:t>деятельность в детском саду </a:t>
            </a:r>
            <a:r>
              <a:rPr lang="ru-RU" sz="3100" b="1" dirty="0" smtClean="0"/>
              <a:t>:</a:t>
            </a:r>
            <a:br>
              <a:rPr lang="ru-RU" sz="31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+mn-lt"/>
              </a:rPr>
              <a:t>Восприятие музыки (слушание</a:t>
            </a:r>
            <a:r>
              <a:rPr lang="ru-RU" sz="2400" dirty="0" smtClean="0">
                <a:latin typeface="+mn-lt"/>
              </a:rPr>
              <a:t>);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Пение;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Игра на музыкальных </a:t>
            </a:r>
            <a:r>
              <a:rPr lang="ru-RU" sz="2400" dirty="0" smtClean="0">
                <a:latin typeface="+mn-lt"/>
              </a:rPr>
              <a:t>инструментах;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Музыкально-ритмические </a:t>
            </a:r>
            <a:r>
              <a:rPr lang="ru-RU" sz="2400" dirty="0" smtClean="0">
                <a:latin typeface="+mn-lt"/>
              </a:rPr>
              <a:t>движений;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Детское музыкальное </a:t>
            </a:r>
            <a:r>
              <a:rPr lang="ru-RU" sz="2400" dirty="0" smtClean="0">
                <a:latin typeface="+mn-lt"/>
              </a:rPr>
              <a:t>творчество.</a:t>
            </a:r>
            <a:endParaRPr lang="ru-RU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80928"/>
            <a:ext cx="40417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07" y="3429000"/>
            <a:ext cx="4035425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3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" y="-2668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7355160" cy="2952328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Дети умеют:</a:t>
            </a:r>
          </a:p>
          <a:p>
            <a:r>
              <a:rPr lang="ru-RU" sz="2400" dirty="0" smtClean="0"/>
              <a:t>Узнавать три музыкальных жанра: песню, танец, марш;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знавать </a:t>
            </a:r>
            <a:r>
              <a:rPr lang="ru-RU" sz="2400" dirty="0"/>
              <a:t>знакомые песни, </a:t>
            </a:r>
            <a:r>
              <a:rPr lang="ru-RU" sz="2400" dirty="0" smtClean="0"/>
              <a:t>пьесы;</a:t>
            </a:r>
          </a:p>
          <a:p>
            <a:r>
              <a:rPr lang="ru-RU" sz="2400" dirty="0"/>
              <a:t>Ч</a:t>
            </a:r>
            <a:r>
              <a:rPr lang="ru-RU" sz="2400" dirty="0" smtClean="0"/>
              <a:t>увствовать </a:t>
            </a:r>
            <a:r>
              <a:rPr lang="ru-RU" sz="2400" dirty="0"/>
              <a:t>характер музыки (веселый, бодрый, спокойный), эмоционально на нее </a:t>
            </a:r>
            <a:r>
              <a:rPr lang="ru-RU" sz="2400" dirty="0" smtClean="0"/>
              <a:t>реагировать.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070682"/>
            <a:ext cx="5184577" cy="361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Промежуточные результаты освоения общеобразовательной программы</a:t>
            </a:r>
            <a:endParaRPr lang="ru-RU" sz="4900" b="1" dirty="0"/>
          </a:p>
        </p:txBody>
      </p:sp>
      <p:pic>
        <p:nvPicPr>
          <p:cNvPr id="28674" name="Picture 2" descr="http://static.my-shop.ru/product/3/212/2111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92896"/>
            <a:ext cx="2952328" cy="423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b="1" dirty="0" smtClean="0"/>
              <a:t>I </a:t>
            </a:r>
            <a:r>
              <a:rPr lang="ru-RU" b="1" dirty="0" smtClean="0"/>
              <a:t>Социально-коммуникативное развитие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u="sng" dirty="0" smtClean="0"/>
              <a:t>Культурно-гигиенические навыки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формировать привычку следить за своей опрятностью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4" name="Picture 4" descr="https://pp.vk.me/c633421/v633421201/1ea5b/wt2O6vmgl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84984"/>
            <a:ext cx="2376264" cy="340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</a:t>
            </a:r>
            <a:r>
              <a:rPr lang="ru-RU" u="sng" dirty="0" smtClean="0"/>
              <a:t>. Формирование основ безопасности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Цель: знакомить с предметным миром и правилами безопасного обращения с предметами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s://pp.vk.me/c623620/v623620878/4d94f/irCMhLGUCL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080089" cy="3501008"/>
          </a:xfrm>
          <a:prstGeom prst="rect">
            <a:avLst/>
          </a:prstGeom>
          <a:noFill/>
        </p:spPr>
      </p:pic>
      <p:pic>
        <p:nvPicPr>
          <p:cNvPr id="14340" name="Picture 4" descr="https://pp.vk.me/c633421/v633421201/1ea0b/LoJjVPd9ob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56992"/>
            <a:ext cx="5056718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Выступление заведующей Н.В. Новиковой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соглашение  к Договору об образовании;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об оказании услуг по присмотру и уходу за воспитанниками;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 ДОУ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Ds5-ros.edu.yar.ru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Предварительное комплектование на 01.09.2016;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ДОУ за 2014-2015 г.г. (воспитанники, педагоги, родители)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sz="4900" b="1" dirty="0" smtClean="0"/>
              <a:t>II </a:t>
            </a:r>
            <a:r>
              <a:rPr lang="ru-RU" sz="4900" b="1" dirty="0" smtClean="0"/>
              <a:t>Познавательное развитие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развитие познавательных интересов детей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 Формирование элементарных математических представлений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https://pp.vk.me/c633421/v633421201/1ea15/lXOw0LTWG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84984"/>
            <a:ext cx="6120679" cy="343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Развитие познавательно-исследовательской деятельности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3. Ознакомление с окружающим миром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s://pp.vk.me/c633421/v633421201/1e9d9/Jq9Ztwnba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2736304" cy="4581128"/>
          </a:xfrm>
          <a:prstGeom prst="rect">
            <a:avLst/>
          </a:prstGeom>
          <a:noFill/>
        </p:spPr>
      </p:pic>
      <p:pic>
        <p:nvPicPr>
          <p:cNvPr id="12292" name="Picture 4" descr="https://pp.vk.me/c633421/v633421201/1e9e3/6gLj5Nmqm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708920"/>
            <a:ext cx="5873973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b="1" dirty="0" smtClean="0"/>
              <a:t>III </a:t>
            </a:r>
            <a:r>
              <a:rPr lang="ru-RU" b="1" dirty="0" smtClean="0"/>
              <a:t>Речевое развитие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развитие свободного общения со взрослыми и детьми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s://pp.vk.me/c627517/v627517201/24a6b/3mIIGbe5jt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2520280" cy="4484188"/>
          </a:xfrm>
          <a:prstGeom prst="rect">
            <a:avLst/>
          </a:prstGeom>
          <a:noFill/>
        </p:spPr>
      </p:pic>
      <p:pic>
        <p:nvPicPr>
          <p:cNvPr id="11268" name="Picture 4" descr="https://pp.vk.me/c628226/v628226201/32a71/clG9P_O5ao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20888"/>
            <a:ext cx="5544616" cy="3567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IV</a:t>
            </a:r>
            <a:r>
              <a:rPr lang="ru-RU" b="1" dirty="0" smtClean="0"/>
              <a:t> Художественное творчество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Цель: формировать интерес к эстетической стороне окружающего мира, произведениям искусства, воспитание интереса к художественно-творческой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 Изобразительная деятельность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pp.vk.me/c630716/v630716201/1aec8/lVn0FHb0K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340768"/>
            <a:ext cx="33123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Лепка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Дмитрий\Desktop\Новая папка (2)\1456309809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636912"/>
            <a:ext cx="4010718" cy="3519264"/>
          </a:xfrm>
          <a:prstGeom prst="rect">
            <a:avLst/>
          </a:prstGeom>
          <a:noFill/>
        </p:spPr>
      </p:pic>
      <p:pic>
        <p:nvPicPr>
          <p:cNvPr id="8196" name="Picture 4" descr="C:\Users\Дмитрий\Desktop\Новая папка (2)\1444996223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708920"/>
            <a:ext cx="4584171" cy="3438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3. Аппликация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69" name="Picture 1" descr="C:\Users\Дмитрий\Desktop\Новая папка (2)\1448627194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на прогулке</a:t>
            </a:r>
            <a:endParaRPr lang="ru-RU" b="1" dirty="0"/>
          </a:p>
        </p:txBody>
      </p:sp>
      <p:pic>
        <p:nvPicPr>
          <p:cNvPr id="6146" name="Picture 2" descr="https://pp.vk.me/c623620/v623620878/4da0c/k9TLuc7ZxV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629132" cy="422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антропометрия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1" y="1268766"/>
          <a:ext cx="8219256" cy="5268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30823"/>
                <a:gridCol w="2016224"/>
                <a:gridCol w="1872209"/>
              </a:tblGrid>
              <a:tr h="377140"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Фамилия,</a:t>
                      </a:r>
                      <a:r>
                        <a:rPr lang="ru-RU" baseline="0" dirty="0" smtClean="0"/>
                        <a:t> имя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</a:t>
                      </a:r>
                      <a:endParaRPr lang="ru-RU" dirty="0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Коробченко</a:t>
                      </a:r>
                      <a:r>
                        <a:rPr lang="ru-RU" dirty="0" smtClean="0"/>
                        <a:t> Ксения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15,1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100,5 см</a:t>
                      </a:r>
                      <a:endParaRPr lang="ru-RU" dirty="0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Макаров Максим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102,5 см</a:t>
                      </a:r>
                      <a:endParaRPr lang="ru-RU" dirty="0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Колобов Николай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15,8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 см</a:t>
                      </a:r>
                      <a:endParaRPr lang="ru-RU" dirty="0"/>
                    </a:p>
                  </a:txBody>
                  <a:tcPr/>
                </a:tc>
              </a:tr>
              <a:tr h="36364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Гогуленко</a:t>
                      </a:r>
                      <a:r>
                        <a:rPr lang="ru-RU" dirty="0" smtClean="0"/>
                        <a:t> Кристина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15,5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102,5 см</a:t>
                      </a:r>
                      <a:endParaRPr lang="ru-RU" dirty="0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Рыжова Светлана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 см</a:t>
                      </a:r>
                      <a:endParaRPr lang="ru-RU" dirty="0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Тутынин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16,2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105,5 см</a:t>
                      </a:r>
                      <a:endParaRPr lang="ru-RU" dirty="0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Соколов Илья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17,1 кг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101 см</a:t>
                      </a:r>
                      <a:endParaRPr lang="ru-RU" dirty="0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Ерисова</a:t>
                      </a:r>
                      <a:r>
                        <a:rPr lang="ru-RU" dirty="0" smtClean="0"/>
                        <a:t> Татьяна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19,5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105,5 см</a:t>
                      </a:r>
                      <a:endParaRPr lang="ru-RU" dirty="0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Анохина София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14,9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98,5 см</a:t>
                      </a:r>
                      <a:endParaRPr lang="ru-RU" dirty="0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Петрунин Павел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15,9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103,5 см</a:t>
                      </a:r>
                      <a:endParaRPr lang="ru-RU" dirty="0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Гордылева</a:t>
                      </a:r>
                      <a:r>
                        <a:rPr lang="ru-RU" dirty="0" smtClean="0"/>
                        <a:t> Виктория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13,4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93,5 см</a:t>
                      </a:r>
                      <a:endParaRPr lang="ru-RU" dirty="0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r>
                        <a:rPr lang="ru-RU" dirty="0" smtClean="0"/>
                        <a:t>Зубова Алена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14,1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102,5 см</a:t>
                      </a:r>
                      <a:endParaRPr lang="ru-RU" dirty="0"/>
                    </a:p>
                  </a:txBody>
                  <a:tcPr/>
                </a:tc>
              </a:tr>
              <a:tr h="377140">
                <a:tc>
                  <a:txBody>
                    <a:bodyPr/>
                    <a:lstStyle/>
                    <a:p>
                      <a:r>
                        <a:rPr lang="ru-RU" dirty="0" smtClean="0"/>
                        <a:t>Ганин Артем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14,8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 см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424936" cy="51800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4456"/>
                <a:gridCol w="2232248"/>
                <a:gridCol w="2088232"/>
              </a:tblGrid>
              <a:tr h="14401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Куликов Николай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Коркунов Максим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16,2 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101 см</a:t>
                      </a:r>
                      <a:endParaRPr lang="ru-RU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Котяшкин</a:t>
                      </a:r>
                      <a:r>
                        <a:rPr lang="ru-RU" baseline="0" dirty="0" smtClean="0"/>
                        <a:t> Захар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 8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101 см</a:t>
                      </a:r>
                      <a:endParaRPr lang="ru-RU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Трапикова</a:t>
                      </a:r>
                      <a:r>
                        <a:rPr lang="ru-RU" baseline="0" dirty="0" smtClean="0"/>
                        <a:t> Алиса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16,2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 см</a:t>
                      </a:r>
                      <a:endParaRPr lang="ru-RU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ru-RU" dirty="0" smtClean="0"/>
                        <a:t>Паншин</a:t>
                      </a:r>
                      <a:r>
                        <a:rPr lang="ru-RU" baseline="0" dirty="0" smtClean="0"/>
                        <a:t> Денис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17,4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104,5 см</a:t>
                      </a:r>
                      <a:endParaRPr lang="ru-RU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ru-RU" dirty="0" smtClean="0"/>
                        <a:t>Неклюдова </a:t>
                      </a:r>
                      <a:r>
                        <a:rPr lang="ru-RU" dirty="0" err="1" smtClean="0"/>
                        <a:t>Эвелина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19,3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 см</a:t>
                      </a:r>
                      <a:endParaRPr lang="ru-RU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ru-RU" dirty="0" smtClean="0"/>
                        <a:t>Хрящев Иван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19,5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 см</a:t>
                      </a:r>
                      <a:endParaRPr lang="ru-RU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ru-RU" dirty="0" smtClean="0"/>
                        <a:t>Горюнов Глеб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14,6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 см</a:t>
                      </a:r>
                      <a:endParaRPr lang="ru-RU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Киренская Виктория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17,8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107 см</a:t>
                      </a:r>
                      <a:endParaRPr lang="ru-RU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Королева Анастасия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19,3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104 см</a:t>
                      </a:r>
                      <a:endParaRPr lang="ru-RU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Зеленер</a:t>
                      </a:r>
                      <a:r>
                        <a:rPr lang="ru-RU" dirty="0" smtClean="0"/>
                        <a:t> Клим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18,5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107,5</a:t>
                      </a:r>
                      <a:endParaRPr lang="ru-RU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ru-RU" dirty="0" smtClean="0"/>
                        <a:t>Зеленцов Савелий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16,9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106 см</a:t>
                      </a:r>
                      <a:endParaRPr lang="ru-RU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2\Desktop\Новый точечный рисуно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" y="993304"/>
            <a:ext cx="9144713" cy="518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392" y="952128"/>
            <a:ext cx="7859216" cy="1972816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6866" name="Picture 2" descr="http://1001fact.ru/wp-content/uploads/2012/01/smi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36912"/>
            <a:ext cx="5184576" cy="3514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06" y="28819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Результаты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На конец учебного года, в детский сад зачислено 166 воспитанников, принят 41 сотрудник, в том числе 18 педагогических работников.</a:t>
            </a:r>
          </a:p>
          <a:p>
            <a:pPr marL="0" indent="0">
              <a:buNone/>
            </a:pPr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За 2014-2015 учебный год в копилку детского сада были положены </a:t>
            </a:r>
            <a:r>
              <a:rPr lang="ru-RU" sz="80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педагогами</a:t>
            </a:r>
            <a:r>
              <a:rPr lang="ru-RU" sz="8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2 – Благодарственных письма Международного значения;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 </a:t>
            </a:r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– Диплома победителя Всероссийских конкурсов</a:t>
            </a:r>
            <a:r>
              <a:rPr lang="ru-RU" sz="8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  <a:endParaRPr lang="ru-RU" sz="8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3 – Благодарности областного уровня</a:t>
            </a:r>
            <a:r>
              <a:rPr lang="ru-RU" sz="8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  <a:endParaRPr lang="ru-RU" sz="8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7 – Дипломов  призеров районных и муниципальных конкурсов;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9 – Благодарственных  писем муниципального уровня</a:t>
            </a:r>
            <a:r>
              <a:rPr lang="ru-RU" sz="8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; </a:t>
            </a:r>
            <a:endParaRPr lang="ru-RU" sz="8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воспитанниками</a:t>
            </a:r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1 – Грамота победителя Всероссийского конкурса;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 </a:t>
            </a:r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– Дипломов (за 1, 2 и 3 место) в районных  и муниципальных конкурсах;</a:t>
            </a:r>
          </a:p>
          <a:p>
            <a:pPr marL="0" indent="0">
              <a:buNone/>
            </a:pPr>
            <a:r>
              <a:rPr lang="ru-RU" sz="8000" u="sng" dirty="0">
                <a:solidFill>
                  <a:schemeClr val="tx1"/>
                </a:solidFill>
                <a:cs typeface="Times New Roman" panose="02020603050405020304" pitchFamily="18" charset="0"/>
              </a:rPr>
              <a:t>родителями</a:t>
            </a:r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8 </a:t>
            </a:r>
            <a:r>
              <a:rPr lang="ru-RU" sz="8000" dirty="0">
                <a:solidFill>
                  <a:schemeClr val="tx1"/>
                </a:solidFill>
                <a:cs typeface="Times New Roman" panose="02020603050405020304" pitchFamily="18" charset="0"/>
              </a:rPr>
              <a:t>– Благодарственных писем Всероссийского и муниципального значения.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6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9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Выступление старшего воспитателя </a:t>
            </a:r>
            <a:r>
              <a:rPr lang="ru-RU" dirty="0" err="1" smtClean="0"/>
              <a:t>Моториной</a:t>
            </a:r>
            <a:r>
              <a:rPr lang="ru-RU" dirty="0" smtClean="0"/>
              <a:t> А.А.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Социометрия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семей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145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родителей</a:t>
            </a:r>
          </a:p>
          <a:p>
            <a:pPr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ru-RU" sz="2400" dirty="0"/>
          </a:p>
          <a:p>
            <a:pPr>
              <a:buFontTx/>
              <a:buNone/>
            </a:pPr>
            <a:endParaRPr lang="en-US" sz="24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41849"/>
              </p:ext>
            </p:extLst>
          </p:nvPr>
        </p:nvGraphicFramePr>
        <p:xfrm>
          <a:off x="179512" y="3068960"/>
          <a:ext cx="7920881" cy="494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600"/>
                <a:gridCol w="1980427"/>
                <a:gridCol w="1980427"/>
                <a:gridCol w="1980427"/>
              </a:tblGrid>
              <a:tr h="254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Полные семьи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Многодетные семьи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Неполные семьи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2014-2015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53649"/>
              </p:ext>
            </p:extLst>
          </p:nvPr>
        </p:nvGraphicFramePr>
        <p:xfrm>
          <a:off x="251520" y="4437112"/>
          <a:ext cx="7848872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501"/>
                <a:gridCol w="1064972"/>
                <a:gridCol w="858165"/>
                <a:gridCol w="1241652"/>
                <a:gridCol w="1600714"/>
                <a:gridCol w="2423868"/>
              </a:tblGrid>
              <a:tr h="110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Служащие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Рабочие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Безработные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домохозяйки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Частные предприниматели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2014-2015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(52)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(190)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(26)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(3)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1,8%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9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40748013"/>
              </p:ext>
            </p:extLst>
          </p:nvPr>
        </p:nvGraphicFramePr>
        <p:xfrm>
          <a:off x="675158" y="548680"/>
          <a:ext cx="75608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4509120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Состав семей:  полная семья - 85,2%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неполная семья  - 6,2 %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многодетная семья – 8,6 %</a:t>
            </a:r>
          </a:p>
        </p:txBody>
      </p:sp>
    </p:spTree>
    <p:extLst>
      <p:ext uri="{BB962C8B-B14F-4D97-AF65-F5344CB8AC3E}">
        <p14:creationId xmlns:p14="http://schemas.microsoft.com/office/powerpoint/2010/main" val="1374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9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cs typeface="Times New Roman" panose="02020603050405020304" pitchFamily="18" charset="0"/>
              </a:rPr>
              <a:t>Педагогический рост коллектива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955045" cy="3061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Педагогический </a:t>
            </a:r>
            <a:r>
              <a:rPr lang="ru-RU" sz="2400" dirty="0">
                <a:cs typeface="Times New Roman" panose="02020603050405020304" pitchFamily="18" charset="0"/>
              </a:rPr>
              <a:t>коллектив учреждения обеспечивающий развитие и образование детей на 01.09.2015г. состоит из:  13 воспитателей, инструктор по физической культуре, музыкальный руководитель, учитель-логопед, учитель-дефектолог, педагог-психолог, старший воспитатель.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58922355"/>
              </p:ext>
            </p:extLst>
          </p:nvPr>
        </p:nvGraphicFramePr>
        <p:xfrm>
          <a:off x="755576" y="3789040"/>
          <a:ext cx="633670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59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9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76579966"/>
              </p:ext>
            </p:extLst>
          </p:nvPr>
        </p:nvGraphicFramePr>
        <p:xfrm>
          <a:off x="683568" y="908720"/>
          <a:ext cx="6726311" cy="3572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46531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(СТАЖ  ПЕДАГОГОВ на 01.09.2015г.)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До 5 лет  - 12 педагогов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10 -15 лет -  3 педагога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свыше 20 лет -  3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35467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06" y="28819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620688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  <a:cs typeface="Times New Roman" pitchFamily="18" charset="0"/>
              </a:rPr>
              <a:t>Выступление логопеда – дефектолога</a:t>
            </a:r>
            <a:br>
              <a:rPr lang="ru-RU" sz="2800" b="1" dirty="0">
                <a:latin typeface="+mj-lt"/>
                <a:cs typeface="Times New Roman" pitchFamily="18" charset="0"/>
              </a:rPr>
            </a:br>
            <a:r>
              <a:rPr lang="ru-RU" sz="2800" b="1" dirty="0" err="1">
                <a:latin typeface="+mj-lt"/>
                <a:cs typeface="Times New Roman" pitchFamily="18" charset="0"/>
              </a:rPr>
              <a:t>Соповой</a:t>
            </a:r>
            <a:r>
              <a:rPr lang="ru-RU" sz="2800" b="1" dirty="0">
                <a:latin typeface="+mj-lt"/>
                <a:cs typeface="Times New Roman" pitchFamily="18" charset="0"/>
              </a:rPr>
              <a:t> Ю.Н.</a:t>
            </a:r>
          </a:p>
          <a:p>
            <a:endParaRPr lang="ru-RU" sz="2800" dirty="0">
              <a:latin typeface="+mj-lt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cs typeface="Times New Roman" pitchFamily="18" charset="0"/>
              </a:rPr>
              <a:t>ПМПК </a:t>
            </a:r>
            <a:r>
              <a:rPr lang="ru-RU" sz="2800" dirty="0">
                <a:cs typeface="Times New Roman" pitchFamily="18" charset="0"/>
              </a:rPr>
              <a:t>– психолого-медико-педагогическая комиссия.</a:t>
            </a:r>
          </a:p>
          <a:p>
            <a:pPr marL="514350" indent="-514350">
              <a:buAutoNum type="arabicPeriod"/>
            </a:pPr>
            <a:endParaRPr lang="ru-RU" sz="2800" dirty="0"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>
                <a:cs typeface="Times New Roman" pitchFamily="18" charset="0"/>
              </a:rPr>
              <a:t>Инклюзивная деятельность.</a:t>
            </a:r>
            <a:endParaRPr lang="ru-RU" sz="2800" dirty="0"/>
          </a:p>
        </p:txBody>
      </p:sp>
      <p:pic>
        <p:nvPicPr>
          <p:cNvPr id="5" name="Содержимое 4" descr="rodplat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0072" y="3573016"/>
            <a:ext cx="3744416" cy="2995533"/>
          </a:xfrm>
        </p:spPr>
      </p:pic>
    </p:spTree>
    <p:extLst>
      <p:ext uri="{BB962C8B-B14F-4D97-AF65-F5344CB8AC3E}">
        <p14:creationId xmlns:p14="http://schemas.microsoft.com/office/powerpoint/2010/main" val="31932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512</Words>
  <Application>Microsoft Office PowerPoint</Application>
  <PresentationFormat>Экран (4:3)</PresentationFormat>
  <Paragraphs>207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РОДИТЕЛЬСКОЕ СОБРАНИЕ группа №1 «Капелька»                                                                                        Воспитатели:                                 Шарафиева Светлана Рамилевна                                  Баранова Анастасия Алексеевна</vt:lpstr>
      <vt:lpstr>Выступление заведующей Н.В. Новиковой</vt:lpstr>
      <vt:lpstr>Презентация PowerPoint</vt:lpstr>
      <vt:lpstr>Результаты</vt:lpstr>
      <vt:lpstr>Выступление старшего воспитателя Моториной А.А.</vt:lpstr>
      <vt:lpstr>Презентация PowerPoint</vt:lpstr>
      <vt:lpstr>Педагогический рост коллектива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Зубова Нина Алексеевна Физическое развитие</vt:lpstr>
      <vt:lpstr>  Диаграмма  уровня овладения двигательными навыками и уровня освоения программы общеразвивающая 2-ая младшая группа «Капелька»  2015-2016 у. г. </vt:lpstr>
      <vt:lpstr>              Художественно-эстетическое развитие   раздел «Музыка»   - музыкальные занятия; - праздники; - театрализованные представления; - досуги - самостоятельная деятельность вне занятий   </vt:lpstr>
      <vt:lpstr>   Музыкальная деятельность в детском саду :  Восприятие музыки (слушание); Пение; Игра на музыкальных инструментах; Музыкально-ритмические движений; Детское музыкальное творчество.</vt:lpstr>
      <vt:lpstr>Презентация PowerPoint</vt:lpstr>
      <vt:lpstr>  Промежуточные результаты освоения общеобразовательной программы</vt:lpstr>
      <vt:lpstr>     I Социально-коммуникативное развитие 1. Культурно-гигиенические навыки Цель: формировать привычку следить за своей опрятностью  </vt:lpstr>
      <vt:lpstr>      2. Формирование основ безопасности Цель: знакомить с предметным миром и правилами безопасного обращения с предметами   </vt:lpstr>
      <vt:lpstr>        II Познавательное развитие Цель: развитие познавательных интересов детей 1. Формирование элементарных математических представлений     </vt:lpstr>
      <vt:lpstr>     2. Развитие познавательно-исследовательской деятельности 3. Ознакомление с окружающим миром   </vt:lpstr>
      <vt:lpstr>    III Речевое развитие Цель: развитие свободного общения со взрослыми и детьми   </vt:lpstr>
      <vt:lpstr>       IV Художественное творчество  Цель: формировать интерес к эстетической стороне окружающего мира, произведениям искусства, воспитание интереса к художественно-творческой деятельности</vt:lpstr>
      <vt:lpstr>    1. Изобразительная деятельность    </vt:lpstr>
      <vt:lpstr>   2. Лепка   </vt:lpstr>
      <vt:lpstr>    3. Аппликация    </vt:lpstr>
      <vt:lpstr>Мы на прогулке</vt:lpstr>
      <vt:lpstr>антропометрия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группа №1 «»Капелька                                                   Воспитатели:                                 Шарафиева Светлана Рамилевна                                  Баранова Анастасия Алексеевна</dc:title>
  <dc:creator>Дмитрий</dc:creator>
  <cp:lastModifiedBy>5 cergfntin</cp:lastModifiedBy>
  <cp:revision>35</cp:revision>
  <dcterms:created xsi:type="dcterms:W3CDTF">2016-03-07T12:12:12Z</dcterms:created>
  <dcterms:modified xsi:type="dcterms:W3CDTF">2016-03-10T15:46:38Z</dcterms:modified>
</cp:coreProperties>
</file>