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  <p:sldMasterId id="2147483732" r:id="rId3"/>
    <p:sldMasterId id="2147483744" r:id="rId4"/>
    <p:sldMasterId id="2147483756" r:id="rId5"/>
    <p:sldMasterId id="2147483768" r:id="rId6"/>
  </p:sldMasterIdLst>
  <p:notesMasterIdLst>
    <p:notesMasterId r:id="rId20"/>
  </p:notesMasterIdLst>
  <p:sldIdLst>
    <p:sldId id="257" r:id="rId7"/>
    <p:sldId id="265" r:id="rId8"/>
    <p:sldId id="271" r:id="rId9"/>
    <p:sldId id="270" r:id="rId10"/>
    <p:sldId id="261" r:id="rId11"/>
    <p:sldId id="256" r:id="rId12"/>
    <p:sldId id="277" r:id="rId13"/>
    <p:sldId id="267" r:id="rId14"/>
    <p:sldId id="273" r:id="rId15"/>
    <p:sldId id="274" r:id="rId16"/>
    <p:sldId id="275" r:id="rId17"/>
    <p:sldId id="268" r:id="rId18"/>
    <p:sldId id="278" r:id="rId19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9999"/>
    <a:srgbClr val="FFFFCC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56852" autoAdjust="0"/>
  </p:normalViewPr>
  <p:slideViewPr>
    <p:cSldViewPr snapToGrid="0">
      <p:cViewPr varScale="1">
        <p:scale>
          <a:sx n="61" d="100"/>
          <a:sy n="61" d="100"/>
        </p:scale>
        <p:origin x="-8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883041205546143E-2"/>
          <c:y val="4.9960875984251966E-2"/>
          <c:w val="0.89880562882318182"/>
          <c:h val="0.500027312992125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мальчики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слушать музыку</c:v>
                </c:pt>
                <c:pt idx="1">
                  <c:v>конструировать</c:v>
                </c:pt>
                <c:pt idx="2">
                  <c:v>танцевать</c:v>
                </c:pt>
                <c:pt idx="3">
                  <c:v>играть в компьютер</c:v>
                </c:pt>
                <c:pt idx="4">
                  <c:v>ходить в гости </c:v>
                </c:pt>
                <c:pt idx="5">
                  <c:v>рисовать</c:v>
                </c:pt>
                <c:pt idx="6">
                  <c:v>петь</c:v>
                </c:pt>
                <c:pt idx="7">
                  <c:v>смотреть телевизор</c:v>
                </c:pt>
                <c:pt idx="8">
                  <c:v>заниматься спортом</c:v>
                </c:pt>
                <c:pt idx="9">
                  <c:v>посещать музей, театр 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37</c:v>
                </c:pt>
                <c:pt idx="1">
                  <c:v>52</c:v>
                </c:pt>
                <c:pt idx="2">
                  <c:v>32</c:v>
                </c:pt>
                <c:pt idx="3">
                  <c:v>44</c:v>
                </c:pt>
                <c:pt idx="4">
                  <c:v>45</c:v>
                </c:pt>
                <c:pt idx="5">
                  <c:v>52</c:v>
                </c:pt>
                <c:pt idx="6">
                  <c:v>24</c:v>
                </c:pt>
                <c:pt idx="7">
                  <c:v>59</c:v>
                </c:pt>
                <c:pt idx="8">
                  <c:v>35</c:v>
                </c:pt>
                <c:pt idx="9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девочки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слушать музыку</c:v>
                </c:pt>
                <c:pt idx="1">
                  <c:v>конструировать</c:v>
                </c:pt>
                <c:pt idx="2">
                  <c:v>танцевать</c:v>
                </c:pt>
                <c:pt idx="3">
                  <c:v>играть в компьютер</c:v>
                </c:pt>
                <c:pt idx="4">
                  <c:v>ходить в гости </c:v>
                </c:pt>
                <c:pt idx="5">
                  <c:v>рисовать</c:v>
                </c:pt>
                <c:pt idx="6">
                  <c:v>петь</c:v>
                </c:pt>
                <c:pt idx="7">
                  <c:v>смотреть телевизор</c:v>
                </c:pt>
                <c:pt idx="8">
                  <c:v>заниматься спортом</c:v>
                </c:pt>
                <c:pt idx="9">
                  <c:v>посещать музей, театр 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56</c:v>
                </c:pt>
                <c:pt idx="1">
                  <c:v>24</c:v>
                </c:pt>
                <c:pt idx="2">
                  <c:v>64</c:v>
                </c:pt>
                <c:pt idx="3">
                  <c:v>28</c:v>
                </c:pt>
                <c:pt idx="4">
                  <c:v>44</c:v>
                </c:pt>
                <c:pt idx="5">
                  <c:v>73</c:v>
                </c:pt>
                <c:pt idx="6">
                  <c:v>53</c:v>
                </c:pt>
                <c:pt idx="7">
                  <c:v>55</c:v>
                </c:pt>
                <c:pt idx="8">
                  <c:v>20</c:v>
                </c:pt>
                <c:pt idx="9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774528"/>
        <c:axId val="130776064"/>
        <c:axId val="0"/>
      </c:bar3DChart>
      <c:catAx>
        <c:axId val="13077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30776064"/>
        <c:crosses val="autoZero"/>
        <c:auto val="1"/>
        <c:lblAlgn val="ctr"/>
        <c:lblOffset val="100"/>
        <c:noMultiLvlLbl val="0"/>
      </c:catAx>
      <c:valAx>
        <c:axId val="130776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774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827524910471561"/>
          <c:y val="0.83476960669601796"/>
          <c:w val="0.18172475089528434"/>
          <c:h val="0.15985899396465869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38165595228429"/>
          <c:y val="4.9960875984251966E-2"/>
          <c:w val="0.86861834404771565"/>
          <c:h val="0.605589173790100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мальчики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128458171253531E-3"/>
                  <c:y val="-1.1474108538561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660572714066916E-3"/>
                  <c:y val="-9.1792868308494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Художественно-эстетич.</c:v>
                </c:pt>
                <c:pt idx="1">
                  <c:v>Техническое</c:v>
                </c:pt>
                <c:pt idx="2">
                  <c:v>Спортивное</c:v>
                </c:pt>
                <c:pt idx="3">
                  <c:v>Спорт.-техническое</c:v>
                </c:pt>
                <c:pt idx="4">
                  <c:v>Танцевальное</c:v>
                </c:pt>
                <c:pt idx="5">
                  <c:v>Эколого-биологическое</c:v>
                </c:pt>
                <c:pt idx="6">
                  <c:v>Туристко-краеведческое</c:v>
                </c:pt>
                <c:pt idx="7">
                  <c:v>Военно-патриотическое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</c:v>
                </c:pt>
                <c:pt idx="1">
                  <c:v>23</c:v>
                </c:pt>
                <c:pt idx="2">
                  <c:v>69</c:v>
                </c:pt>
                <c:pt idx="3">
                  <c:v>21</c:v>
                </c:pt>
                <c:pt idx="4">
                  <c:v>7</c:v>
                </c:pt>
                <c:pt idx="5">
                  <c:v>5</c:v>
                </c:pt>
                <c:pt idx="6">
                  <c:v>11</c:v>
                </c:pt>
                <c:pt idx="7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девочки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3078903088532044E-2"/>
                  <c:y val="-3.4422325615685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172480179969369E-2"/>
                  <c:y val="-4.58964341542470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5985325997094613E-2"/>
                  <c:y val="-6.8844651231370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Художественно-эстетич.</c:v>
                </c:pt>
                <c:pt idx="1">
                  <c:v>Техническое</c:v>
                </c:pt>
                <c:pt idx="2">
                  <c:v>Спортивное</c:v>
                </c:pt>
                <c:pt idx="3">
                  <c:v>Спорт.-техническое</c:v>
                </c:pt>
                <c:pt idx="4">
                  <c:v>Танцевальное</c:v>
                </c:pt>
                <c:pt idx="5">
                  <c:v>Эколого-биологическое</c:v>
                </c:pt>
                <c:pt idx="6">
                  <c:v>Туристко-краеведческое</c:v>
                </c:pt>
                <c:pt idx="7">
                  <c:v>Военно-патриотическое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52</c:v>
                </c:pt>
                <c:pt idx="1">
                  <c:v>3</c:v>
                </c:pt>
                <c:pt idx="2">
                  <c:v>39</c:v>
                </c:pt>
                <c:pt idx="3">
                  <c:v>5</c:v>
                </c:pt>
                <c:pt idx="4">
                  <c:v>17</c:v>
                </c:pt>
                <c:pt idx="5">
                  <c:v>8</c:v>
                </c:pt>
                <c:pt idx="6">
                  <c:v>12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381888"/>
        <c:axId val="179197056"/>
        <c:axId val="0"/>
      </c:bar3DChart>
      <c:catAx>
        <c:axId val="131381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9197056"/>
        <c:crosses val="autoZero"/>
        <c:auto val="1"/>
        <c:lblAlgn val="ctr"/>
        <c:lblOffset val="100"/>
        <c:noMultiLvlLbl val="0"/>
      </c:catAx>
      <c:valAx>
        <c:axId val="179197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38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827524910471561"/>
          <c:y val="0.83476960669601796"/>
          <c:w val="0.18172475089528434"/>
          <c:h val="0.15985899396465869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462337594033491E-2"/>
          <c:y val="3.1807447670787567E-2"/>
          <c:w val="0.9585376624059665"/>
          <c:h val="0.688710310888353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мальчики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5041822521244514E-3"/>
                  <c:y val="-2.9468596511683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025093512746708E-3"/>
                  <c:y val="-2.7012880135710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016729008497806E-3"/>
                  <c:y val="-3.6835745639604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507528053824013E-2"/>
                  <c:y val="-1.9645731007789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PowerPoint]Лист1'!$A$2:$A$5</c:f>
              <c:strCache>
                <c:ptCount val="4"/>
                <c:pt idx="0">
                  <c:v>В детском саду</c:v>
                </c:pt>
                <c:pt idx="1">
                  <c:v>В учреждении спорта</c:v>
                </c:pt>
                <c:pt idx="2">
                  <c:v>В учреждении культуры</c:v>
                </c:pt>
                <c:pt idx="3">
                  <c:v>В учреждении доп.образования</c:v>
                </c:pt>
              </c:strCache>
            </c:strRef>
          </c:cat>
          <c:val>
            <c:numRef>
              <c:f>'[Диаграмма в Microsoft PowerPoint]Лист1'!$B$2:$B$5</c:f>
              <c:numCache>
                <c:formatCode>General</c:formatCode>
                <c:ptCount val="4"/>
                <c:pt idx="0">
                  <c:v>40</c:v>
                </c:pt>
                <c:pt idx="1">
                  <c:v>52</c:v>
                </c:pt>
                <c:pt idx="2">
                  <c:v>13</c:v>
                </c:pt>
                <c:pt idx="3">
                  <c:v>27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девочки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10037405098656E-2"/>
                  <c:y val="-2.7012880135710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07528053824013E-2"/>
                  <c:y val="-1.9645731007789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507528053824013E-2"/>
                  <c:y val="-3.4380029263631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507528053824013E-2"/>
                  <c:y val="-2.4557163759736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PowerPoint]Лист1'!$A$2:$A$5</c:f>
              <c:strCache>
                <c:ptCount val="4"/>
                <c:pt idx="0">
                  <c:v>В детском саду</c:v>
                </c:pt>
                <c:pt idx="1">
                  <c:v>В учреждении спорта</c:v>
                </c:pt>
                <c:pt idx="2">
                  <c:v>В учреждении культуры</c:v>
                </c:pt>
                <c:pt idx="3">
                  <c:v>В учреждении доп.образования</c:v>
                </c:pt>
              </c:strCache>
            </c:strRef>
          </c:cat>
          <c:val>
            <c:numRef>
              <c:f>'[Диаграмма в Microsoft PowerPoint]Лист1'!$C$2:$C$5</c:f>
              <c:numCache>
                <c:formatCode>General</c:formatCode>
                <c:ptCount val="4"/>
                <c:pt idx="0">
                  <c:v>63</c:v>
                </c:pt>
                <c:pt idx="1">
                  <c:v>6</c:v>
                </c:pt>
                <c:pt idx="2">
                  <c:v>17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060736"/>
        <c:axId val="179062272"/>
        <c:axId val="0"/>
      </c:bar3DChart>
      <c:catAx>
        <c:axId val="179060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1740000" vert="horz" anchor="t" anchorCtr="0"/>
          <a:lstStyle/>
          <a:p>
            <a:pPr>
              <a:defRPr sz="1400" b="1"/>
            </a:pPr>
            <a:endParaRPr lang="ru-RU"/>
          </a:p>
        </c:txPr>
        <c:crossAx val="179062272"/>
        <c:crosses val="autoZero"/>
        <c:auto val="1"/>
        <c:lblAlgn val="ctr"/>
        <c:lblOffset val="100"/>
        <c:noMultiLvlLbl val="0"/>
      </c:catAx>
      <c:valAx>
        <c:axId val="17906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906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814590794097089"/>
          <c:y val="0.87565002400143654"/>
          <c:w val="0.1518540540288246"/>
          <c:h val="0.1231325558918697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70027273266178E-2"/>
          <c:y val="4.9960875984251966E-2"/>
          <c:w val="0.93729972726733823"/>
          <c:h val="0.671250657036090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мальчики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459671460531716E-3"/>
                  <c:y val="-2.2236797733037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253565926588139E-2"/>
                  <c:y val="-2.4460477506340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554999734157359E-2"/>
                  <c:y val="-3.1131516826252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 500 руб/мес</c:v>
                </c:pt>
                <c:pt idx="1">
                  <c:v>От 500 до 1000 руб/мес</c:v>
                </c:pt>
                <c:pt idx="2">
                  <c:v>Свыше 1000 руб/мес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</c:v>
                </c:pt>
                <c:pt idx="1">
                  <c:v>38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девочки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337901438159515E-2"/>
                  <c:y val="-3.55788763728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09687483384835E-2"/>
                  <c:y val="-2.8907837052948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554999734157258E-2"/>
                  <c:y val="-2.6684157279644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 500 руб/мес</c:v>
                </c:pt>
                <c:pt idx="1">
                  <c:v>От 500 до 1000 руб/мес</c:v>
                </c:pt>
                <c:pt idx="2">
                  <c:v>Свыше 1000 руб/мес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</c:v>
                </c:pt>
                <c:pt idx="1">
                  <c:v>37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5245568"/>
        <c:axId val="235247104"/>
        <c:axId val="0"/>
      </c:bar3DChart>
      <c:catAx>
        <c:axId val="235245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340000"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35247104"/>
        <c:crosses val="autoZero"/>
        <c:auto val="1"/>
        <c:lblAlgn val="ctr"/>
        <c:lblOffset val="100"/>
        <c:noMultiLvlLbl val="0"/>
      </c:catAx>
      <c:valAx>
        <c:axId val="235247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5245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827528026505236"/>
          <c:y val="0.78855861010618511"/>
          <c:w val="0.18172475089528434"/>
          <c:h val="0.1945172731548148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7423A-2E1D-464F-ACFB-B0F8124D93B2}" type="datetimeFigureOut">
              <a:rPr lang="ru-RU" smtClean="0"/>
              <a:pPr/>
              <a:t>17.10.2016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4C6D-808A-4068-9454-16B0EE5AF1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7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8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47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939790" algn="r"/>
              </a:tabLst>
            </a:pP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2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55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5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939790" algn="r"/>
              </a:tabLst>
            </a:pP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4C6D-808A-4068-9454-16B0EE5AF1A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2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2272-39ED-45C3-BCD9-98A92B995EE7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8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5B97-4A53-44B2-98D5-6C4C42E50846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27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6099-4FDB-4F8E-AC40-E617691921CA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865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2272-39ED-45C3-BCD9-98A92B995E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6C6F-9A23-40FC-A496-439457D223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133-AD85-43F9-9D0E-738CA7ADC1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1BA3-BC6F-47B5-9D16-F37631B056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74F4-123B-49B9-9653-4434B39EC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F878-5B8F-4402-AE11-955E20ECA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2C20-9716-497A-A55F-9A3CD85F64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97B4-DA39-4801-B735-8837D7F654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6C6F-9A23-40FC-A496-439457D2237D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65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F6-D69C-453B-B1F8-92EC350CC2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5B97-4A53-44B2-98D5-6C4C42E508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6099-4FDB-4F8E-AC40-E617691921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2272-39ED-45C3-BCD9-98A92B995E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6C6F-9A23-40FC-A496-439457D223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2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133-AD85-43F9-9D0E-738CA7ADC1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6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1BA3-BC6F-47B5-9D16-F37631B056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5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74F4-123B-49B9-9653-4434B39EC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35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F878-5B8F-4402-AE11-955E20ECA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4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2C20-9716-497A-A55F-9A3CD85F64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8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133-AD85-43F9-9D0E-738CA7ADC1D5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841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97B4-DA39-4801-B735-8837D7F654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1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F6-D69C-453B-B1F8-92EC350CC2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9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5B97-4A53-44B2-98D5-6C4C42E508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2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6099-4FDB-4F8E-AC40-E617691921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2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2272-39ED-45C3-BCD9-98A92B995E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2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6C6F-9A23-40FC-A496-439457D223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66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133-AD85-43F9-9D0E-738CA7ADC1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93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1BA3-BC6F-47B5-9D16-F37631B056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74F4-123B-49B9-9653-4434B39EC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8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F878-5B8F-4402-AE11-955E20ECA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5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1BA3-BC6F-47B5-9D16-F37631B0565E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47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2C20-9716-497A-A55F-9A3CD85F64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8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97B4-DA39-4801-B735-8837D7F654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9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F6-D69C-453B-B1F8-92EC350CC2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51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5B97-4A53-44B2-98D5-6C4C42E508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6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6099-4FDB-4F8E-AC40-E617691921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1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2272-39ED-45C3-BCD9-98A92B995E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1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E6C6F-9A23-40FC-A496-439457D223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7133-AD85-43F9-9D0E-738CA7ADC1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88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1BA3-BC6F-47B5-9D16-F37631B056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76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74F4-123B-49B9-9653-4434B39EC1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6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974F4-123B-49B9-9653-4434B39EC17B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61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F878-5B8F-4402-AE11-955E20ECA8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15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2C20-9716-497A-A55F-9A3CD85F64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84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97B4-DA39-4801-B735-8837D7F6548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73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F6-D69C-453B-B1F8-92EC350CC2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53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5B97-4A53-44B2-98D5-6C4C42E508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62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A6099-4FDB-4F8E-AC40-E617691921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43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5261460"/>
            <a:ext cx="7772400" cy="85920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803345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4E863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50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3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4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F878-5B8F-4402-AE11-955E20ECA8E7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90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95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1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86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30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67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49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924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5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2C20-9716-497A-A55F-9A3CD85F6419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19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97B4-DA39-4801-B735-8837D7F6548E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6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BF6-D69C-453B-B1F8-92EC350CC2F1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014D-6ED9-4FD0-94F0-E8FF769EC4F3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0014D-6ED9-4FD0-94F0-E8FF769EC4F3}" type="datetime1">
              <a:rPr lang="ru-RU" smtClean="0"/>
              <a:pPr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E34938-ED84-43D3-B24A-3D9C7ACB3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0014D-6ED9-4FD0-94F0-E8FF769EC4F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E34938-ED84-43D3-B24A-3D9C7ACB39D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0014D-6ED9-4FD0-94F0-E8FF769EC4F3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E34938-ED84-43D3-B24A-3D9C7ACB39D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2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014D-6ED9-4FD0-94F0-E8FF769EC4F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7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cerpantin5@mail.ru" TargetMode="Externa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узел 15"/>
          <p:cNvSpPr/>
          <p:nvPr/>
        </p:nvSpPr>
        <p:spPr>
          <a:xfrm rot="21064449">
            <a:off x="8153753" y="6295518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одним скругленным углом 1"/>
          <p:cNvSpPr/>
          <p:nvPr/>
        </p:nvSpPr>
        <p:spPr>
          <a:xfrm>
            <a:off x="-20547" y="402771"/>
            <a:ext cx="8403771" cy="5606143"/>
          </a:xfrm>
          <a:prstGeom prst="round1Rect">
            <a:avLst/>
          </a:prstGeom>
          <a:solidFill>
            <a:schemeClr val="accent4"/>
          </a:solidFill>
          <a:ln w="571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37160" y="713297"/>
            <a:ext cx="86525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300" dirty="0" smtClean="0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ПРОЕКТ</a:t>
            </a:r>
            <a:endParaRPr lang="ru-RU" sz="2800" b="1" spc="300" dirty="0" smtClean="0">
              <a:ln w="63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Bookman Old Style" pitchFamily="18" charset="0"/>
            </a:endParaRPr>
          </a:p>
          <a:p>
            <a:pPr algn="ctr"/>
            <a:r>
              <a:rPr lang="ru-RU" sz="2400" b="1" spc="300" dirty="0" smtClean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Bookman Old Style" pitchFamily="18" charset="0"/>
              </a:rPr>
              <a:t>«ИЗУЧЕНИЕ  И ФОРМИРОВАНИЕ СОЦИАЛЬНОГО ЗАКАЗА </a:t>
            </a:r>
          </a:p>
          <a:p>
            <a:pPr algn="ctr"/>
            <a:r>
              <a:rPr lang="ru-RU" sz="2400" b="1" spc="300" dirty="0" smtClean="0">
                <a:ln w="6350">
                  <a:solidFill>
                    <a:schemeClr val="tx1"/>
                  </a:solidFill>
                </a:ln>
                <a:solidFill>
                  <a:srgbClr val="0070C0"/>
                </a:solidFill>
                <a:effectLst/>
                <a:latin typeface="Bookman Old Style" pitchFamily="18" charset="0"/>
              </a:rPr>
              <a:t>НА ДОПОЛНИТЕЛЬНОЕ ОБРАЗОВАНИЕ ДЕТЕЙ ДОШКОЛЬНОГО ВОЗРАСТА В ДОУ»</a:t>
            </a:r>
            <a:endParaRPr lang="ru-RU" sz="2400" b="1" spc="300" dirty="0">
              <a:ln w="6350">
                <a:solidFill>
                  <a:schemeClr val="tx1"/>
                </a:solidFill>
              </a:ln>
              <a:solidFill>
                <a:srgbClr val="0070C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20550" y="3814918"/>
            <a:ext cx="8403774" cy="2178288"/>
          </a:xfrm>
          <a:prstGeom prst="rect">
            <a:avLst/>
          </a:prstGeom>
          <a:solidFill>
            <a:schemeClr val="lt1">
              <a:alpha val="44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 rot="21064449">
            <a:off x="1823689" y="4401973"/>
            <a:ext cx="6961204" cy="1524000"/>
            <a:chOff x="1478062" y="5029200"/>
            <a:chExt cx="6961204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72674" y="5393764"/>
              <a:ext cx="1055914" cy="1055914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850902" y="5606853"/>
              <a:ext cx="821873" cy="80010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00874" y="5740189"/>
              <a:ext cx="710054" cy="691243"/>
            </a:xfrm>
            <a:prstGeom prst="flowChartConnector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478062" y="5854578"/>
              <a:ext cx="561857" cy="546972"/>
            </a:xfrm>
            <a:prstGeom prst="flowChartConnec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32347" y="4232315"/>
            <a:ext cx="6766722" cy="1019700"/>
          </a:xfrm>
        </p:spPr>
        <p:txBody>
          <a:bodyPr/>
          <a:lstStyle/>
          <a:p>
            <a:pPr algn="l"/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Муниципальное дошкольное образовательное учреждение «Детский сад  №5 СЕРПАНТИН»</a:t>
            </a:r>
          </a:p>
          <a:p>
            <a:pPr algn="l"/>
            <a:r>
              <a:rPr lang="ru-RU" sz="1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г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. Ростов Ярославской области</a:t>
            </a:r>
          </a:p>
          <a:p>
            <a:pPr algn="l"/>
            <a:r>
              <a:rPr lang="ru-RU" sz="18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заведующая </a:t>
            </a:r>
            <a:r>
              <a:rPr lang="ru-RU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itchFamily="18" charset="0"/>
              </a:rPr>
              <a:t>Новикова Наталья Валентиновна</a:t>
            </a:r>
            <a:endParaRPr lang="ru-RU" sz="1800" b="1" i="1" dirty="0">
              <a:solidFill>
                <a:schemeClr val="tx1">
                  <a:lumMod val="95000"/>
                  <a:lumOff val="5000"/>
                </a:schemeClr>
              </a:solidFill>
              <a:latin typeface="Bookman Old Style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40030" y="4029966"/>
            <a:ext cx="7326630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3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8140596" cy="699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Где бы Вы хотели, чтобы  Ваш ребенок занимался дополнительным образованием?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380743"/>
              </p:ext>
            </p:extLst>
          </p:nvPr>
        </p:nvGraphicFramePr>
        <p:xfrm>
          <a:off x="179882" y="1049312"/>
          <a:ext cx="8964118" cy="5591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Группа 8"/>
          <p:cNvGrpSpPr/>
          <p:nvPr/>
        </p:nvGrpSpPr>
        <p:grpSpPr>
          <a:xfrm rot="2892116">
            <a:off x="7937825" y="328941"/>
            <a:ext cx="409667" cy="2089590"/>
            <a:chOff x="-14662197" y="7143419"/>
            <a:chExt cx="4997819" cy="21989852"/>
          </a:xfrm>
        </p:grpSpPr>
        <p:sp>
          <p:nvSpPr>
            <p:cNvPr id="10" name="Блок-схема: узел 9"/>
            <p:cNvSpPr/>
            <p:nvPr/>
          </p:nvSpPr>
          <p:spPr>
            <a:xfrm>
              <a:off x="-14662197" y="24311878"/>
              <a:ext cx="4997819" cy="4821393"/>
            </a:xfrm>
            <a:prstGeom prst="flowChartConnector">
              <a:avLst/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-14088426" y="19136616"/>
              <a:ext cx="3462774" cy="3340536"/>
            </a:xfrm>
            <a:prstGeom prst="flowChartConnector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-13659773" y="14762796"/>
              <a:ext cx="2695257" cy="2531232"/>
            </a:xfrm>
            <a:prstGeom prst="flowChartConnector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-13244762" y="10722978"/>
              <a:ext cx="2328557" cy="2186847"/>
            </a:xfrm>
            <a:prstGeom prst="flowChartConnector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Блок-схема: узел 13"/>
            <p:cNvSpPr/>
            <p:nvPr/>
          </p:nvSpPr>
          <p:spPr>
            <a:xfrm>
              <a:off x="-12867868" y="7143419"/>
              <a:ext cx="1842559" cy="1730425"/>
            </a:xfrm>
            <a:prstGeom prst="flowChartConnector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2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419725" y="290177"/>
            <a:ext cx="8484432" cy="519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Какую сумму Вы готовы оплачивать за дополнительное образование?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431869"/>
              </p:ext>
            </p:extLst>
          </p:nvPr>
        </p:nvGraphicFramePr>
        <p:xfrm>
          <a:off x="134911" y="959369"/>
          <a:ext cx="9009089" cy="5711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Группа 9"/>
          <p:cNvGrpSpPr/>
          <p:nvPr/>
        </p:nvGrpSpPr>
        <p:grpSpPr>
          <a:xfrm rot="12932991">
            <a:off x="7937826" y="829253"/>
            <a:ext cx="409667" cy="2089590"/>
            <a:chOff x="-14662197" y="7143419"/>
            <a:chExt cx="4997819" cy="21989852"/>
          </a:xfrm>
        </p:grpSpPr>
        <p:sp>
          <p:nvSpPr>
            <p:cNvPr id="11" name="Блок-схема: узел 10"/>
            <p:cNvSpPr/>
            <p:nvPr/>
          </p:nvSpPr>
          <p:spPr>
            <a:xfrm>
              <a:off x="-14662197" y="24311878"/>
              <a:ext cx="4997819" cy="4821393"/>
            </a:xfrm>
            <a:prstGeom prst="flowChartConnector">
              <a:avLst/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-14088426" y="19136616"/>
              <a:ext cx="3462774" cy="3340536"/>
            </a:xfrm>
            <a:prstGeom prst="flowChartConnector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-13659773" y="14762796"/>
              <a:ext cx="2695257" cy="2531232"/>
            </a:xfrm>
            <a:prstGeom prst="flowChartConnector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Блок-схема: узел 13"/>
            <p:cNvSpPr/>
            <p:nvPr/>
          </p:nvSpPr>
          <p:spPr>
            <a:xfrm>
              <a:off x="-13244762" y="10722978"/>
              <a:ext cx="2328557" cy="2186847"/>
            </a:xfrm>
            <a:prstGeom prst="flowChartConnector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Блок-схема: узел 14"/>
            <p:cNvSpPr/>
            <p:nvPr/>
          </p:nvSpPr>
          <p:spPr>
            <a:xfrm>
              <a:off x="-12867868" y="7143419"/>
              <a:ext cx="1842559" cy="1730425"/>
            </a:xfrm>
            <a:prstGeom prst="flowChartConnector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8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9066" y="429756"/>
            <a:ext cx="5606323" cy="85939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ПЕРСПЕКТИВЫ: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200025" y="1424066"/>
            <a:ext cx="6950521" cy="4767720"/>
          </a:xfrm>
          <a:prstGeom prst="triangle">
            <a:avLst/>
          </a:prstGeom>
          <a:solidFill>
            <a:srgbClr val="FFC000"/>
          </a:solidFill>
          <a:ln w="15875" cap="rnd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670391" y="5551170"/>
            <a:ext cx="8343673" cy="892552"/>
          </a:xfrm>
          <a:prstGeom prst="chevron">
            <a:avLst>
              <a:gd name="adj" fmla="val 31848"/>
            </a:avLst>
          </a:prstGeom>
          <a:solidFill>
            <a:srgbClr val="5BACE9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 algn="ctr">
              <a:defRPr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lvl="0" algn="ctr"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Увеличения спектра </a:t>
            </a:r>
            <a:r>
              <a:rPr lang="ru-RU" b="1" kern="0" dirty="0" smtClean="0">
                <a:solidFill>
                  <a:schemeClr val="bg1"/>
                </a:solidFill>
              </a:rPr>
              <a:t>предоставляемых услуг по дополнительным образовательным программам, в том числе платных</a:t>
            </a:r>
          </a:p>
          <a:p>
            <a:pPr lvl="0" algn="ctr">
              <a:defRPr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gray">
          <a:xfrm>
            <a:off x="1304956" y="3633060"/>
            <a:ext cx="7074545" cy="892552"/>
          </a:xfrm>
          <a:prstGeom prst="chevron">
            <a:avLst>
              <a:gd name="adj" fmla="val 31848"/>
            </a:avLst>
          </a:prstGeom>
          <a:solidFill>
            <a:srgbClr val="5BACE9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Увеличения  кадрового  ресурса с привлечением специалистов  других образовательных организаций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gray">
          <a:xfrm>
            <a:off x="2721239" y="2275079"/>
            <a:ext cx="3908092" cy="615553"/>
          </a:xfrm>
          <a:prstGeom prst="chevron">
            <a:avLst>
              <a:gd name="adj" fmla="val 31848"/>
            </a:avLst>
          </a:prstGeom>
          <a:solidFill>
            <a:srgbClr val="5BACE9"/>
          </a:soli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Увеличения охвата детей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" name="Группа 12"/>
          <p:cNvGrpSpPr/>
          <p:nvPr/>
        </p:nvGrpSpPr>
        <p:grpSpPr>
          <a:xfrm rot="16446588">
            <a:off x="-933886" y="1271689"/>
            <a:ext cx="2994639" cy="713451"/>
            <a:chOff x="1500860" y="5029200"/>
            <a:chExt cx="6938406" cy="1524000"/>
          </a:xfrm>
        </p:grpSpPr>
        <p:sp>
          <p:nvSpPr>
            <p:cNvPr id="14" name="Блок-схема: узел 13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Блок-схема: узел 14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Блок-схема: узел 15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Блок-схема: узел 16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Блок-схема: узел 17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798" y="2233535"/>
            <a:ext cx="4886795" cy="9893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  <a:b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УСПЕХОВ, КОЛЛЕГИ!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04670" y="4934263"/>
            <a:ext cx="8279566" cy="1586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Презентацию подготовила Наталья Валентиновна Новикова, 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заведующая МДОУ «Детским садом №5 СЕРПАНТИН»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г. Ростов Ярославской области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т. (8 48536) 6 86 00</a:t>
            </a:r>
          </a:p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E-mail: </a:t>
            </a:r>
            <a:r>
              <a:rPr lang="en-US" sz="2000" b="1" dirty="0" smtClean="0">
                <a:solidFill>
                  <a:srgbClr val="00B050"/>
                </a:solidFill>
                <a:hlinkClick r:id="rId2"/>
              </a:rPr>
              <a:t>cerpantin5@mail.ru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pPr algn="ctr"/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023" y="276226"/>
            <a:ext cx="8229600" cy="84261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1"/>
          <a:stretch/>
        </p:blipFill>
        <p:spPr bwMode="auto">
          <a:xfrm>
            <a:off x="0" y="2869492"/>
            <a:ext cx="9143999" cy="395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с одним вырезанным углом 10"/>
          <p:cNvSpPr/>
          <p:nvPr/>
        </p:nvSpPr>
        <p:spPr>
          <a:xfrm>
            <a:off x="0" y="117302"/>
            <a:ext cx="9144000" cy="875814"/>
          </a:xfrm>
          <a:prstGeom prst="snip1Rect">
            <a:avLst>
              <a:gd name="adj" fmla="val 41998"/>
            </a:avLst>
          </a:prstGeom>
          <a:solidFill>
            <a:srgbClr val="0070C0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Муниципальное дошкольное образовательное учреждение «Детский сад №5 СЕРПАНТИН»</a:t>
            </a:r>
          </a:p>
          <a:p>
            <a:pPr algn="ctr"/>
            <a:endParaRPr lang="ru-RU" sz="9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rot="16375811">
            <a:off x="7448963" y="1373281"/>
            <a:ext cx="2547298" cy="633692"/>
            <a:chOff x="1500860" y="5029200"/>
            <a:chExt cx="6938406" cy="1524000"/>
          </a:xfrm>
        </p:grpSpPr>
        <p:sp>
          <p:nvSpPr>
            <p:cNvPr id="6" name="Блок-схема: узел 5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Блок-схема: узел 6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узел 7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Номер слайда 14"/>
          <p:cNvSpPr txBox="1">
            <a:spLocks/>
          </p:cNvSpPr>
          <p:nvPr/>
        </p:nvSpPr>
        <p:spPr>
          <a:xfrm>
            <a:off x="-35716" y="1067187"/>
            <a:ext cx="8901355" cy="1802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rgbClr val="C00000"/>
                </a:solidFill>
                <a:latin typeface="Bookman Old Style" pitchFamily="18" charset="0"/>
              </a:rPr>
              <a:t>Построено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в новом жилом микрорайоне города Ростова и введено в эксплуатацию в сентябре 2014 года.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1" i="1" dirty="0" smtClean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Сегодня детский сад принимает  - 176 детей в возрасте от 1,5 до 7 лет, функционирует - 6 общеразвивающих групп,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1" dirty="0" smtClean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</a:rPr>
              <a:t> образовательно-воспитательный процесс осуществляют  - 18 педагогов.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endParaRPr lang="ru-RU" sz="1800" b="1" i="1" dirty="0">
              <a:solidFill>
                <a:srgbClr val="00B050"/>
              </a:solidFill>
              <a:latin typeface="Bookman Old Style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9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0" y="0"/>
            <a:ext cx="9144000" cy="1273628"/>
          </a:xfrm>
          <a:prstGeom prst="snip1Rect">
            <a:avLst>
              <a:gd name="adj" fmla="val 27096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26595" y="1869948"/>
            <a:ext cx="8112579" cy="4448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400" b="1" dirty="0"/>
              <a:t> </a:t>
            </a:r>
            <a:endParaRPr lang="ru-RU" sz="6400" dirty="0"/>
          </a:p>
          <a:p>
            <a:endParaRPr lang="ru-RU" dirty="0"/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70756" y="137625"/>
            <a:ext cx="8915399" cy="1136003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cs typeface="Arial" pitchFamily="34" charset="0"/>
              </a:rPr>
              <a:t>Необычный проект здания позволяет использовать  не только специализированные помещения, такие как:</a:t>
            </a:r>
            <a:br>
              <a:rPr kumimoji="0" lang="ru-RU" sz="1400" b="1" i="0" u="none" strike="noStrike" kern="0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itchFamily="34" charset="0"/>
                <a:cs typeface="Arial" pitchFamily="34" charset="0"/>
              </a:rPr>
            </a:br>
            <a:r>
              <a:rPr kumimoji="0" lang="ru-RU" sz="1800" b="1" i="0" u="none" strike="noStrike" kern="0" normalizeH="0" baseline="0" noProof="0" dirty="0" smtClean="0">
                <a:ln w="3175"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групповые, кабинет логопеда,</a:t>
            </a:r>
            <a:r>
              <a:rPr kumimoji="0" lang="ru-RU" sz="1800" b="1" i="0" u="none" strike="noStrike" kern="0" normalizeH="0" noProof="0" dirty="0" smtClean="0">
                <a:ln w="3175"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психолога и дефектолога</a:t>
            </a:r>
            <a:r>
              <a:rPr kumimoji="0" lang="ru-RU" sz="1800" b="1" i="0" u="none" strike="noStrike" kern="0" normalizeH="0" baseline="0" noProof="0" dirty="0" smtClean="0">
                <a:ln w="3175"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, музыкальный и спортивный зал, но и необычный холл в 3 этажа   </a:t>
            </a:r>
            <a:endParaRPr kumimoji="0" lang="ru-RU" sz="1800" b="1" i="0" u="none" strike="noStrike" kern="0" normalizeH="0" baseline="0" noProof="0" dirty="0">
              <a:ln w="3175"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" y="1458686"/>
            <a:ext cx="8708572" cy="53340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:\Users\Serpantin\Desktop\МИП 3.10.16\фото ОВЗ\логопе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0" y="1417660"/>
            <a:ext cx="8754478" cy="537502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0" y="1470829"/>
            <a:ext cx="8926286" cy="532185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6" name="Picture 12" descr="H:\!Диск С!\фото и видео дс\8 матра 2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" y="1498802"/>
            <a:ext cx="8772116" cy="550422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:\!Диск С!\фото и видео дс\23.02.15\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0" y="1498802"/>
            <a:ext cx="8764858" cy="532185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!Диск С!\Desktop\70 лет Победы\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7" y="1458686"/>
            <a:ext cx="8725891" cy="58167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рхив\Desktop\Пузыри\09.08 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" y="1417660"/>
            <a:ext cx="9088042" cy="566398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3" y="1473346"/>
            <a:ext cx="9158543" cy="552452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26">
            <a:off x="319917" y="825713"/>
            <a:ext cx="597828" cy="212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7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61256" y="1520111"/>
            <a:ext cx="8915399" cy="113600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ru-RU" sz="1800" spc="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1256" y="224711"/>
            <a:ext cx="8708573" cy="1190432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solidFill>
                  <a:schemeClr val="accent1"/>
                </a:solidFill>
                <a:effectLst/>
              </a:rPr>
              <a:t>Коллектив детского сада реализует МИП «Создание модели инклюзивного образования детей дошкольного возраста с ОВЗ в условиях ДОУ», в данном направлении активно работает в рамках соисполнителя РИП «Разработка и внедрение модели организации инклюзивного образования детей с ОВЗ в рамках реализации ФГОС ДО»</a:t>
            </a:r>
            <a:br>
              <a:rPr lang="ru-RU" sz="1800" dirty="0" smtClean="0">
                <a:solidFill>
                  <a:schemeClr val="accent1"/>
                </a:solidFill>
                <a:effectLst/>
              </a:rPr>
            </a:br>
            <a:endParaRPr lang="ru-RU" sz="180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9" y="1981939"/>
            <a:ext cx="5891279" cy="426882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" y="1981939"/>
            <a:ext cx="5891279" cy="426882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89" y="1520111"/>
            <a:ext cx="2848494" cy="51924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" y="1981939"/>
            <a:ext cx="5891279" cy="42730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3870">
            <a:off x="487257" y="5403054"/>
            <a:ext cx="1343585" cy="170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7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75580" y="2204034"/>
            <a:ext cx="8929880" cy="4348474"/>
          </a:xfrm>
          <a:prstGeom prst="snip1Rect">
            <a:avLst>
              <a:gd name="adj" fmla="val 8665"/>
            </a:avLst>
          </a:prstGeom>
          <a:solidFill>
            <a:schemeClr val="bg1">
              <a:lumMod val="8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65223" y="1624494"/>
            <a:ext cx="8996191" cy="424240"/>
          </a:xfrm>
          <a:prstGeom prst="snip1Rect">
            <a:avLst>
              <a:gd name="adj" fmla="val 41998"/>
            </a:avLst>
          </a:prstGeom>
          <a:solidFill>
            <a:srgbClr val="FFFFCC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ЭТАПЫ РЕАЛИЗАЦИИ ПРОЕКТА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gray">
          <a:xfrm rot="13142770">
            <a:off x="5746053" y="2111419"/>
            <a:ext cx="1043979" cy="1276595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5BACE9"/>
              </a:gs>
              <a:gs pos="100000">
                <a:srgbClr val="5BACE9">
                  <a:gamma/>
                  <a:tint val="63529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8136">
            <a:off x="2592507" y="2449702"/>
            <a:ext cx="139065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15"/>
          <p:cNvGrpSpPr>
            <a:grpSpLocks/>
          </p:cNvGrpSpPr>
          <p:nvPr/>
        </p:nvGrpSpPr>
        <p:grpSpPr bwMode="auto">
          <a:xfrm>
            <a:off x="3287832" y="2708840"/>
            <a:ext cx="2651430" cy="3646701"/>
            <a:chOff x="576" y="1695"/>
            <a:chExt cx="1446" cy="223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7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solidFill>
              <a:srgbClr val="FFFFCC"/>
            </a:solidFill>
            <a:ln w="5715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17"/>
            <p:cNvSpPr>
              <a:spLocks noChangeArrowheads="1"/>
            </p:cNvSpPr>
            <p:nvPr/>
          </p:nvSpPr>
          <p:spPr bwMode="gray">
            <a:xfrm>
              <a:off x="990" y="1695"/>
              <a:ext cx="630" cy="3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 Box 20"/>
            <p:cNvSpPr txBox="1">
              <a:spLocks noChangeArrowheads="1"/>
            </p:cNvSpPr>
            <p:nvPr/>
          </p:nvSpPr>
          <p:spPr bwMode="gray">
            <a:xfrm>
              <a:off x="1205" y="1702"/>
              <a:ext cx="202" cy="29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algn="ctr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roup 15"/>
          <p:cNvGrpSpPr>
            <a:grpSpLocks/>
          </p:cNvGrpSpPr>
          <p:nvPr/>
        </p:nvGrpSpPr>
        <p:grpSpPr bwMode="auto">
          <a:xfrm>
            <a:off x="6153098" y="2723419"/>
            <a:ext cx="2722394" cy="3673375"/>
            <a:chOff x="576" y="1695"/>
            <a:chExt cx="1446" cy="223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1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solidFill>
              <a:srgbClr val="FFFFCC"/>
            </a:solidFill>
            <a:ln w="5715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17"/>
            <p:cNvSpPr>
              <a:spLocks noChangeArrowheads="1"/>
            </p:cNvSpPr>
            <p:nvPr/>
          </p:nvSpPr>
          <p:spPr bwMode="gray">
            <a:xfrm>
              <a:off x="990" y="1695"/>
              <a:ext cx="630" cy="3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1D528D">
                  <a:lumMod val="40000"/>
                  <a:lumOff val="60000"/>
                </a:srgbClr>
              </a:solidFill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Text Box 20"/>
            <p:cNvSpPr txBox="1">
              <a:spLocks noChangeArrowheads="1"/>
            </p:cNvSpPr>
            <p:nvPr/>
          </p:nvSpPr>
          <p:spPr bwMode="gray">
            <a:xfrm>
              <a:off x="1174" y="1711"/>
              <a:ext cx="204" cy="30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b="1" kern="0" dirty="0">
                  <a:solidFill>
                    <a:srgbClr val="FFFFFF"/>
                  </a:solidFill>
                </a:rPr>
                <a:t>3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" name="Group 15"/>
          <p:cNvGrpSpPr>
            <a:grpSpLocks/>
          </p:cNvGrpSpPr>
          <p:nvPr/>
        </p:nvGrpSpPr>
        <p:grpSpPr bwMode="auto">
          <a:xfrm>
            <a:off x="371008" y="2702175"/>
            <a:ext cx="2742790" cy="3652266"/>
            <a:chOff x="576" y="1695"/>
            <a:chExt cx="1446" cy="2235"/>
          </a:xfrm>
          <a:solidFill>
            <a:srgbClr val="FFFFCC"/>
          </a:solidFill>
        </p:grpSpPr>
        <p:sp>
          <p:nvSpPr>
            <p:cNvPr id="45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AutoShape 17"/>
            <p:cNvSpPr>
              <a:spLocks noChangeArrowheads="1"/>
            </p:cNvSpPr>
            <p:nvPr/>
          </p:nvSpPr>
          <p:spPr bwMode="gray">
            <a:xfrm>
              <a:off x="990" y="1695"/>
              <a:ext cx="630" cy="33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rgbClr val="1D528D">
                  <a:lumMod val="40000"/>
                  <a:lumOff val="60000"/>
                </a:srgbClr>
              </a:solidFill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Text Box 20"/>
            <p:cNvSpPr txBox="1">
              <a:spLocks noChangeArrowheads="1"/>
            </p:cNvSpPr>
            <p:nvPr/>
          </p:nvSpPr>
          <p:spPr bwMode="gray">
            <a:xfrm>
              <a:off x="1216" y="1708"/>
              <a:ext cx="193" cy="29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191104" y="3254509"/>
            <a:ext cx="2922694" cy="30546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/>
            <a:endParaRPr lang="ru-RU" sz="1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 eaLnBrk="0" hangingPunct="0"/>
            <a:r>
              <a:rPr lang="ru-RU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Организационный</a:t>
            </a:r>
          </a:p>
          <a:p>
            <a:pPr algn="ctr" eaLnBrk="0" hangingPunct="0"/>
            <a:endParaRPr lang="ru-RU" sz="11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2014-2015  </a:t>
            </a:r>
          </a:p>
          <a:p>
            <a:pPr algn="ctr" eaLnBrk="0" hangingPunct="0"/>
            <a:endParaRPr lang="ru-RU" sz="105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Комплектование</a:t>
            </a:r>
          </a:p>
          <a:p>
            <a:pPr algn="ctr" eaLnBrk="0" hangingPunct="0"/>
            <a:endParaRPr lang="ru-RU" sz="105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Анкетирование родителей ДОУ</a:t>
            </a:r>
          </a:p>
          <a:p>
            <a:pPr algn="ctr" eaLnBrk="0" hangingPunct="0"/>
            <a:endParaRPr lang="ru-RU" sz="105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Лицензирование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sz="2000" b="1" spc="150" dirty="0">
              <a:ln w="11430"/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347423" y="3385796"/>
            <a:ext cx="274539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Промежуточный</a:t>
            </a:r>
          </a:p>
          <a:p>
            <a:pPr algn="ctr" eaLnBrk="0" hangingPunct="0"/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2015-2016</a:t>
            </a:r>
          </a:p>
          <a:p>
            <a:pPr algn="ctr" eaLnBrk="0" hangingPunct="0"/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Формирование социального заказа социума ДОУ</a:t>
            </a:r>
          </a:p>
          <a:p>
            <a:pPr algn="ctr" eaLnBrk="0" hangingPunct="0"/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203052" y="3469906"/>
            <a:ext cx="27935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Итоговый</a:t>
            </a:r>
          </a:p>
          <a:p>
            <a:pPr algn="ctr" eaLnBrk="0" hangingPunct="0"/>
            <a:endParaRPr lang="ru-RU" sz="20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2016-2017</a:t>
            </a:r>
          </a:p>
          <a:p>
            <a:pPr algn="ctr" eaLnBrk="0" hangingPunct="0"/>
            <a:endParaRPr lang="ru-RU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Увеличение охвата детей дошкольного возраста 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</a:t>
            </a:r>
          </a:p>
          <a:p>
            <a:pPr algn="ctr" eaLnBrk="0" hangingPunct="0"/>
            <a:endParaRPr lang="ru-RU" sz="2000" spc="2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узел 16"/>
          <p:cNvSpPr/>
          <p:nvPr/>
        </p:nvSpPr>
        <p:spPr>
          <a:xfrm rot="21064449">
            <a:off x="8430919" y="6331409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gray">
          <a:xfrm>
            <a:off x="212923" y="119743"/>
            <a:ext cx="8655194" cy="1317171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lvl="0" algn="ctr"/>
            <a:r>
              <a:rPr lang="ru-RU" sz="1600" b="1" i="1" dirty="0">
                <a:solidFill>
                  <a:srgbClr val="FFFF00"/>
                </a:solidFill>
                <a:latin typeface="Bookman Old Style" pitchFamily="18" charset="0"/>
              </a:rPr>
              <a:t>С 2015 года – </a:t>
            </a:r>
            <a:r>
              <a:rPr lang="ru-RU" sz="1600" b="1" i="1" dirty="0" smtClean="0">
                <a:solidFill>
                  <a:srgbClr val="FFFF00"/>
                </a:solidFill>
                <a:latin typeface="Bookman Old Style" pitchFamily="18" charset="0"/>
              </a:rPr>
              <a:t>мы стали </a:t>
            </a:r>
            <a:r>
              <a:rPr lang="ru-RU" sz="1600" b="1" i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соисполнителями второго регионального </a:t>
            </a:r>
          </a:p>
          <a:p>
            <a:pPr lvl="0" algn="ctr"/>
            <a:r>
              <a:rPr lang="ru-RU" sz="1600" b="1" i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инновационного  проекта </a:t>
            </a:r>
            <a:endParaRPr lang="ru-RU" sz="1600" b="1" i="1" dirty="0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Изучение и формирование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социального заказа 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как условие </a:t>
            </a:r>
            <a:endParaRPr lang="ru-RU" sz="1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увеличения охвата детей 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программами дополнительного </a:t>
            </a:r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образования»</a:t>
            </a:r>
          </a:p>
          <a:p>
            <a:pPr lvl="0" algn="ctr"/>
            <a:r>
              <a:rPr lang="ru-RU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на 2015-2017 год.</a:t>
            </a:r>
            <a:endParaRPr lang="ru-RU" sz="1600" b="1" i="1" dirty="0">
              <a:solidFill>
                <a:schemeClr val="accent5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3988634">
            <a:off x="7407399" y="1855664"/>
            <a:ext cx="1874640" cy="386138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2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Блок-схема: узел 16"/>
          <p:cNvSpPr/>
          <p:nvPr/>
        </p:nvSpPr>
        <p:spPr>
          <a:xfrm rot="21064449">
            <a:off x="8430920" y="6295515"/>
            <a:ext cx="500037" cy="48679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786" y="132348"/>
            <a:ext cx="8996191" cy="1085652"/>
          </a:xfrm>
          <a:prstGeom prst="snip1Rect">
            <a:avLst>
              <a:gd name="adj" fmla="val 41998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Реализация дополнительного образования в ДОУ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7136104">
            <a:off x="7760673" y="1522667"/>
            <a:ext cx="1814635" cy="481723"/>
            <a:chOff x="1500860" y="5029200"/>
            <a:chExt cx="6938406" cy="152400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AutoShape 16"/>
          <p:cNvSpPr>
            <a:spLocks noChangeArrowheads="1"/>
          </p:cNvSpPr>
          <p:nvPr/>
        </p:nvSpPr>
        <p:spPr bwMode="gray">
          <a:xfrm>
            <a:off x="899833" y="1563086"/>
            <a:ext cx="1659117" cy="59663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DeflateTop">
              <a:avLst/>
            </a:prstTxWarp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9" name="AutoShape 19"/>
          <p:cNvSpPr>
            <a:spLocks noChangeArrowheads="1"/>
          </p:cNvSpPr>
          <p:nvPr/>
        </p:nvSpPr>
        <p:spPr bwMode="gray">
          <a:xfrm>
            <a:off x="6408067" y="1583786"/>
            <a:ext cx="1808898" cy="59663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25B1B1">
                  <a:gamma/>
                  <a:shade val="46275"/>
                  <a:invGamma/>
                </a:srgbClr>
              </a:gs>
              <a:gs pos="50000">
                <a:srgbClr val="25B1B1"/>
              </a:gs>
              <a:gs pos="100000">
                <a:srgbClr val="25B1B1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DeflateTop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содержание</a:t>
            </a:r>
            <a:endParaRPr kumimoji="0" lang="ru-RU" sz="18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gray">
          <a:xfrm>
            <a:off x="3576867" y="1587252"/>
            <a:ext cx="1842455" cy="548299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5BACE9">
                  <a:gamma/>
                  <a:shade val="46275"/>
                  <a:invGamma/>
                </a:srgbClr>
              </a:gs>
              <a:gs pos="50000">
                <a:srgbClr val="5BACE9"/>
              </a:gs>
              <a:gs pos="100000">
                <a:srgbClr val="5BACE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DeflateTop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кадры</a:t>
            </a:r>
            <a:endParaRPr kumimoji="0" lang="ru-RU" sz="18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3" name="Freeform 9"/>
          <p:cNvSpPr>
            <a:spLocks/>
          </p:cNvSpPr>
          <p:nvPr/>
        </p:nvSpPr>
        <p:spPr bwMode="gray">
          <a:xfrm rot="2505372" flipH="1">
            <a:off x="666877" y="2145056"/>
            <a:ext cx="535358" cy="545977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293067" y="2731593"/>
            <a:ext cx="2483673" cy="2282318"/>
            <a:chOff x="2711053" y="573682"/>
            <a:chExt cx="2483673" cy="3351516"/>
          </a:xfrm>
          <a:solidFill>
            <a:srgbClr val="009999"/>
          </a:solidFill>
        </p:grpSpPr>
        <p:sp>
          <p:nvSpPr>
            <p:cNvPr id="35" name="Прямоугольник 34"/>
            <p:cNvSpPr/>
            <p:nvPr/>
          </p:nvSpPr>
          <p:spPr>
            <a:xfrm>
              <a:off x="2711053" y="573682"/>
              <a:ext cx="2464593" cy="1673735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2200" b="1" dirty="0" smtClean="0"/>
                <a:t>Нормативно-правовое обеспечение</a:t>
              </a:r>
            </a:p>
            <a:p>
              <a:endParaRPr lang="ru-RU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2730133" y="2446442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Программное обеспечение</a:t>
              </a:r>
              <a:endParaRPr lang="ru-RU" sz="2200" b="1" kern="12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318432" y="2775856"/>
            <a:ext cx="2464593" cy="1007004"/>
            <a:chOff x="2711053" y="573683"/>
            <a:chExt cx="2464593" cy="1478756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Прямоугольник 38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Кадровый потенциал</a:t>
              </a:r>
              <a:endParaRPr lang="ru-RU" sz="2200" b="1" kern="1200" dirty="0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357651" y="3832631"/>
            <a:ext cx="2464593" cy="1007004"/>
          </a:xfrm>
          <a:prstGeom prst="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17170" tIns="217170" rIns="217170" bIns="217170" numCol="1" spcCol="1270" anchor="ctr" anchorCtr="0">
            <a:noAutofit/>
          </a:bodyPr>
          <a:lstStyle/>
          <a:p>
            <a:pPr lvl="0" algn="ctr" defTabSz="2533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 smtClean="0">
                <a:cs typeface="Times New Roman" pitchFamily="18" charset="0"/>
              </a:rPr>
              <a:t>Материально-техническое обеспечение</a:t>
            </a:r>
            <a:endParaRPr lang="ru-RU" sz="2200" b="1" kern="1200" dirty="0">
              <a:cs typeface="Times New Roman" pitchFamily="18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350951" y="5060032"/>
            <a:ext cx="2464593" cy="1199637"/>
            <a:chOff x="2711053" y="573683"/>
            <a:chExt cx="2464593" cy="1478756"/>
          </a:xfrm>
          <a:solidFill>
            <a:schemeClr val="accent2">
              <a:lumMod val="75000"/>
            </a:schemeClr>
          </a:solidFill>
        </p:grpSpPr>
        <p:sp>
          <p:nvSpPr>
            <p:cNvPr id="44" name="Прямоугольник 43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Прямоугольник 44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dirty="0" smtClean="0"/>
                <a:t>Доступность образования для разных категорий детей</a:t>
              </a:r>
              <a:endParaRPr lang="ru-RU" sz="2200" b="1" kern="1200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57651" y="2702195"/>
            <a:ext cx="2464593" cy="1007004"/>
            <a:chOff x="2711053" y="573683"/>
            <a:chExt cx="2464593" cy="1478756"/>
          </a:xfrm>
          <a:solidFill>
            <a:schemeClr val="accent2">
              <a:lumMod val="75000"/>
            </a:schemeClr>
          </a:solidFill>
        </p:grpSpPr>
        <p:sp>
          <p:nvSpPr>
            <p:cNvPr id="47" name="Прямоугольник 46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Прямоугольник 47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Финансовое обеспечение</a:t>
              </a:r>
              <a:endParaRPr lang="ru-RU" sz="2200" b="1" kern="1200" dirty="0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3246405" y="4009232"/>
            <a:ext cx="2646085" cy="1094599"/>
            <a:chOff x="2652812" y="573683"/>
            <a:chExt cx="2646085" cy="1478756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Прямоугольник 50"/>
            <p:cNvSpPr/>
            <p:nvPr/>
          </p:nvSpPr>
          <p:spPr>
            <a:xfrm>
              <a:off x="2652812" y="812194"/>
              <a:ext cx="2646085" cy="86585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Переподготовка педагогов в сфере ДО</a:t>
              </a:r>
              <a:endParaRPr lang="ru-RU" sz="2200" b="1" kern="12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6314607" y="5163641"/>
            <a:ext cx="2464593" cy="992418"/>
            <a:chOff x="2711053" y="573683"/>
            <a:chExt cx="2464593" cy="1478756"/>
          </a:xfrm>
          <a:solidFill>
            <a:srgbClr val="009999"/>
          </a:solidFill>
        </p:grpSpPr>
        <p:sp>
          <p:nvSpPr>
            <p:cNvPr id="53" name="Прямоугольник 52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Прямоугольник 53"/>
            <p:cNvSpPr/>
            <p:nvPr/>
          </p:nvSpPr>
          <p:spPr>
            <a:xfrm>
              <a:off x="2711053" y="573683"/>
              <a:ext cx="2464593" cy="1478756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Информационно-методическое обеспечение</a:t>
              </a:r>
              <a:endParaRPr lang="ru-RU" sz="2000" b="1" kern="1200" dirty="0"/>
            </a:p>
          </p:txBody>
        </p:sp>
      </p:grpSp>
      <p:sp>
        <p:nvSpPr>
          <p:cNvPr id="55" name="Freeform 9"/>
          <p:cNvSpPr>
            <a:spLocks/>
          </p:cNvSpPr>
          <p:nvPr/>
        </p:nvSpPr>
        <p:spPr bwMode="gray">
          <a:xfrm rot="2505372" flipH="1">
            <a:off x="6196069" y="2178044"/>
            <a:ext cx="535358" cy="545977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Freeform 9"/>
          <p:cNvSpPr>
            <a:spLocks/>
          </p:cNvSpPr>
          <p:nvPr/>
        </p:nvSpPr>
        <p:spPr bwMode="gray">
          <a:xfrm rot="2505372" flipH="1">
            <a:off x="3326972" y="2160143"/>
            <a:ext cx="535358" cy="545977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07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3120" y="352079"/>
            <a:ext cx="8010278" cy="52075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Наше дополнительное образование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Oval 16"/>
          <p:cNvSpPr>
            <a:spLocks noChangeArrowheads="1"/>
          </p:cNvSpPr>
          <p:nvPr/>
        </p:nvSpPr>
        <p:spPr bwMode="gray">
          <a:xfrm>
            <a:off x="272321" y="1086751"/>
            <a:ext cx="2941776" cy="751419"/>
          </a:xfrm>
          <a:prstGeom prst="ellipse">
            <a:avLst/>
          </a:prstGeom>
          <a:gradFill rotWithShape="1">
            <a:gsLst>
              <a:gs pos="0">
                <a:srgbClr val="25B1B1">
                  <a:gamma/>
                  <a:shade val="79216"/>
                  <a:invGamma/>
                </a:srgbClr>
              </a:gs>
              <a:gs pos="100000">
                <a:srgbClr val="25B1B1">
                  <a:alpha val="48000"/>
                </a:srgb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anchor="ctr">
            <a:prstTxWarp prst="textArchDown">
              <a:avLst>
                <a:gd name="adj" fmla="val 349353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«СЕРПАНТИНКА»</a:t>
            </a:r>
            <a:endParaRPr kumimoji="0" lang="ru-RU" sz="28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gray">
          <a:xfrm>
            <a:off x="3214637" y="1065272"/>
            <a:ext cx="2687781" cy="794374"/>
          </a:xfrm>
          <a:prstGeom prst="ellipse">
            <a:avLst/>
          </a:prstGeom>
          <a:gradFill rotWithShape="1">
            <a:gsLst>
              <a:gs pos="0">
                <a:srgbClr val="25B1B1">
                  <a:gamma/>
                  <a:shade val="79216"/>
                  <a:invGamma/>
                </a:srgbClr>
              </a:gs>
              <a:gs pos="100000">
                <a:srgbClr val="25B1B1">
                  <a:alpha val="48000"/>
                </a:srgb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anchor="ctr">
            <a:prstTxWarp prst="textArchDown">
              <a:avLst>
                <a:gd name="adj" fmla="val 769551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rPr>
              <a:t>«РАСТИШКА»</a:t>
            </a:r>
            <a:endParaRPr kumimoji="0" lang="ru-RU" sz="24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gray">
          <a:xfrm>
            <a:off x="722836" y="1169901"/>
            <a:ext cx="2040745" cy="292559"/>
          </a:xfrm>
          <a:prstGeom prst="ellipse">
            <a:avLst/>
          </a:prstGeom>
          <a:gradFill rotWithShape="1">
            <a:gsLst>
              <a:gs pos="0">
                <a:srgbClr val="25B1B1">
                  <a:gamma/>
                  <a:tint val="0"/>
                  <a:invGamma/>
                </a:srgbClr>
              </a:gs>
              <a:gs pos="100000">
                <a:srgbClr val="25B1B1">
                  <a:alpha val="38000"/>
                </a:srgb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ИЗО студия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gray">
          <a:xfrm>
            <a:off x="5847768" y="1034226"/>
            <a:ext cx="2941776" cy="803944"/>
          </a:xfrm>
          <a:prstGeom prst="ellipse">
            <a:avLst/>
          </a:prstGeom>
          <a:gradFill rotWithShape="1">
            <a:gsLst>
              <a:gs pos="0">
                <a:srgbClr val="25B1B1">
                  <a:gamma/>
                  <a:shade val="79216"/>
                  <a:invGamma/>
                </a:srgbClr>
              </a:gs>
              <a:gs pos="100000">
                <a:srgbClr val="25B1B1">
                  <a:alpha val="48000"/>
                </a:srgb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anchor="ctr">
            <a:prstTxWarp prst="textArchDown">
              <a:avLst>
                <a:gd name="adj" fmla="val 20439529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«ТЕАТРАЛЬНЫЙ СУНДУЧОК»</a:t>
            </a:r>
            <a:endParaRPr kumimoji="0" lang="ru-RU" sz="2800" i="0" u="none" strike="noStrike" kern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gray">
          <a:xfrm>
            <a:off x="3538156" y="1169901"/>
            <a:ext cx="2040745" cy="292559"/>
          </a:xfrm>
          <a:prstGeom prst="ellipse">
            <a:avLst/>
          </a:prstGeom>
          <a:gradFill rotWithShape="1">
            <a:gsLst>
              <a:gs pos="0">
                <a:srgbClr val="25B1B1">
                  <a:gamma/>
                  <a:tint val="0"/>
                  <a:invGamma/>
                </a:srgbClr>
              </a:gs>
              <a:gs pos="100000">
                <a:srgbClr val="25B1B1">
                  <a:alpha val="38000"/>
                </a:srgb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ФОСК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gray">
          <a:xfrm>
            <a:off x="6352934" y="1117376"/>
            <a:ext cx="2040745" cy="292559"/>
          </a:xfrm>
          <a:prstGeom prst="ellipse">
            <a:avLst/>
          </a:prstGeom>
          <a:gradFill rotWithShape="1">
            <a:gsLst>
              <a:gs pos="0">
                <a:srgbClr val="25B1B1">
                  <a:gamma/>
                  <a:tint val="0"/>
                  <a:invGamma/>
                </a:srgbClr>
              </a:gs>
              <a:gs pos="100000">
                <a:srgbClr val="25B1B1">
                  <a:alpha val="38000"/>
                </a:srgb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horz"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МИНИ-ТЕАТР 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</a:endParaRPr>
          </a:p>
        </p:txBody>
      </p:sp>
      <p:pic>
        <p:nvPicPr>
          <p:cNvPr id="1026" name="Picture 2" descr="C:\Users\Serpantin\Desktop\фото\IMG_20161010_164213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3603" r="6769" b="-1"/>
          <a:stretch/>
        </p:blipFill>
        <p:spPr bwMode="auto">
          <a:xfrm>
            <a:off x="964473" y="2092034"/>
            <a:ext cx="7188110" cy="433851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erpantin\Desktop\фото\растиш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72" y="2092034"/>
            <a:ext cx="7188109" cy="477605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3" y="2030148"/>
            <a:ext cx="7318656" cy="486321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89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0" y="0"/>
            <a:ext cx="9144000" cy="6858000"/>
          </a:xfrm>
          <a:prstGeom prst="snip1Rect">
            <a:avLst>
              <a:gd name="adj" fmla="val 8665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34938-ED84-43D3-B24A-3D9C7ACB39D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23256" y="3254827"/>
            <a:ext cx="7492093" cy="2922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400" b="1" dirty="0"/>
              <a:t> </a:t>
            </a:r>
            <a:endParaRPr lang="ru-RU" sz="6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1" name="Прямоугольник с одним вырезанным углом 10"/>
          <p:cNvSpPr/>
          <p:nvPr/>
        </p:nvSpPr>
        <p:spPr>
          <a:xfrm>
            <a:off x="902090" y="101594"/>
            <a:ext cx="7044033" cy="436362"/>
          </a:xfrm>
          <a:prstGeom prst="snip1Rect">
            <a:avLst>
              <a:gd name="adj" fmla="val 41998"/>
            </a:avLst>
          </a:prstGeom>
          <a:solidFill>
            <a:schemeClr val="bg1">
              <a:lumMod val="95000"/>
            </a:schemeClr>
          </a:solidFill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2349"/>
              </p:ext>
            </p:extLst>
          </p:nvPr>
        </p:nvGraphicFramePr>
        <p:xfrm>
          <a:off x="983325" y="20438841"/>
          <a:ext cx="6743449" cy="22996524"/>
        </p:xfrm>
        <a:graphic>
          <a:graphicData uri="http://schemas.openxmlformats.org/drawingml/2006/table">
            <a:tbl>
              <a:tblPr firstRow="1" firstCol="1" bandRow="1"/>
              <a:tblGrid>
                <a:gridCol w="2628075"/>
                <a:gridCol w="1078227"/>
                <a:gridCol w="1049420"/>
                <a:gridCol w="1049420"/>
                <a:gridCol w="938307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Вопросы: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3-5 лет</a:t>
                      </a:r>
                      <a:endParaRPr lang="ru-RU" sz="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5-7 лет</a:t>
                      </a:r>
                      <a:endParaRPr lang="ru-RU" sz="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03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5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Чем любит заниматься ваш ребенок?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слушать музыку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конструировать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танцевать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играть в компьютерные игры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ходить в гости к друзьям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рисовать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смотреть телевизор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заниматься спортом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посещать музей, театр и т.д.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5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каких коллективах, клубах, объединениях, студиях, секциях, кружках дополнительного образования детей занимается Ваш ребенок?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5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МДОУ д/с №5 «Серпантин» г. Ростова «Здорово растём», «Растишка»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МДОУ д/с №5 «Серпантин» г. Ростова«Акварелька»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«Пчёлка»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«Знайка»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Стадион «Спартак» Самбо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МОУ ДОД ЦВР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Зумба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«Роната» (бальные танцы)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МОУ ДОД Детская школа искусств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ГМЗ Ростовский Кремль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«Малышок»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«Миллениум»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«ФЕРОН»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МОУ ДОД ДЮСШ №1 г. Ростова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5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Считаете ли Вы, что сегодня в нашем городе достаточно учреждений, которые предлагают Вам дополнительные образовательные услуги?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Затрудняюсь ответить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989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Какими направлениями дополнительного образования Вы хотели бы, чтобы занимался Ваш ребенок?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художественное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техническое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спортивное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спортивно – техническое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эколого – биологическое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туристско – краеведческое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военно– патриотическое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танцевальное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5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Где бы вы хотели, чтобы Ваш ребенок занимался дополнительным образованием?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дошкольном учреждении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учреждении спорта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учреждении культуры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1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учреждении дополнительного образования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54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Готовы ли Вы оплачивать услуги дополнительного образования Ваших детей?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Затрудняюсь ответить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36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Если да, то в пределах какой суммы: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 500 руб./мес.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 500 до 1000 руб./мес.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свыше 1000 руб./мес.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7262" marR="172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265" y="108320"/>
            <a:ext cx="6511469" cy="42963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ИССЛЕДОВАНИЯ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4709">
            <a:off x="7797677" y="36646"/>
            <a:ext cx="12382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197875" y="612329"/>
            <a:ext cx="6748249" cy="1267490"/>
            <a:chOff x="1392508" y="1096148"/>
            <a:chExt cx="6748249" cy="1267490"/>
          </a:xfrm>
        </p:grpSpPr>
        <p:sp>
          <p:nvSpPr>
            <p:cNvPr id="19" name="Oval 13"/>
            <p:cNvSpPr>
              <a:spLocks noChangeArrowheads="1"/>
            </p:cNvSpPr>
            <p:nvPr/>
          </p:nvSpPr>
          <p:spPr bwMode="gray">
            <a:xfrm>
              <a:off x="1392508" y="1096148"/>
              <a:ext cx="6748249" cy="1267490"/>
            </a:xfrm>
            <a:prstGeom prst="ellipse">
              <a:avLst/>
            </a:prstGeom>
            <a:gradFill rotWithShape="1">
              <a:gsLst>
                <a:gs pos="0">
                  <a:srgbClr val="6E71F0">
                    <a:gamma/>
                    <a:tint val="44314"/>
                    <a:invGamma/>
                  </a:srgbClr>
                </a:gs>
                <a:gs pos="100000">
                  <a:srgbClr val="6E71F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ArchDown">
                <a:avLst>
                  <a:gd name="adj" fmla="val 21540248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Категория  девочки,  мальчики от 3 до 7 лет</a:t>
              </a:r>
              <a:endPara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gray">
            <a:xfrm>
              <a:off x="2489876" y="1096148"/>
              <a:ext cx="4570482" cy="940653"/>
            </a:xfrm>
            <a:prstGeom prst="ellipse">
              <a:avLst/>
            </a:prstGeom>
            <a:gradFill rotWithShape="1">
              <a:gsLst>
                <a:gs pos="0">
                  <a:srgbClr val="25B1B1">
                    <a:gamma/>
                    <a:shade val="79216"/>
                    <a:invGamma/>
                  </a:srgbClr>
                </a:gs>
                <a:gs pos="100000">
                  <a:srgbClr val="25B1B1">
                    <a:alpha val="4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horz" wrap="none" anchor="ctr">
              <a:prstTxWarp prst="textArchDown">
                <a:avLst>
                  <a:gd name="adj" fmla="val 21294316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800" kern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Р</a:t>
              </a:r>
              <a:r>
                <a:rPr kumimoji="0" lang="ru-RU" sz="2800" i="0" u="none" strike="noStrike" kern="0" normalizeH="0" baseline="0" noProof="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rPr>
                <a:t>одители</a:t>
              </a:r>
              <a:r>
                <a:rPr kumimoji="0" lang="ru-RU" sz="2800" i="0" u="none" strike="noStrike" kern="0" normalizeH="0" baseline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rPr>
                <a:t> ДОУ  № 3, 5, 7, 14, </a:t>
              </a:r>
              <a:r>
                <a:rPr kumimoji="0" lang="ru-RU" sz="2800" i="0" u="none" strike="noStrike" kern="0" normalizeH="0" noProof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</a:rPr>
                <a:t>20</a:t>
              </a:r>
              <a:endParaRPr kumimoji="0" lang="ru-RU" sz="280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gray">
            <a:xfrm>
              <a:off x="3196943" y="1096148"/>
              <a:ext cx="3235539" cy="585118"/>
            </a:xfrm>
            <a:prstGeom prst="ellipse">
              <a:avLst/>
            </a:prstGeom>
            <a:gradFill rotWithShape="1">
              <a:gsLst>
                <a:gs pos="0">
                  <a:srgbClr val="25B1B1">
                    <a:gamma/>
                    <a:tint val="0"/>
                    <a:invGamma/>
                  </a:srgbClr>
                </a:gs>
                <a:gs pos="100000">
                  <a:srgbClr val="25B1B1">
                    <a:alpha val="38000"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horz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</a:rPr>
                <a:t>ОПРОС СОЦИУМА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 smtClean="0">
                  <a:solidFill>
                    <a:sysClr val="windowText" lastClr="0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г. Ростов</a:t>
              </a:r>
              <a:endPara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</a:endParaRPr>
            </a:p>
          </p:txBody>
        </p:sp>
      </p:grp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4348349"/>
              </p:ext>
            </p:extLst>
          </p:nvPr>
        </p:nvGraphicFramePr>
        <p:xfrm>
          <a:off x="0" y="1879819"/>
          <a:ext cx="9057737" cy="4807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1434654" y="1881008"/>
            <a:ext cx="6511469" cy="429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любит заниматься Ваш ребенок?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8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 rot="2779820">
            <a:off x="926579" y="1154764"/>
            <a:ext cx="2057400" cy="365125"/>
          </a:xfrm>
        </p:spPr>
        <p:txBody>
          <a:bodyPr/>
          <a:lstStyle/>
          <a:p>
            <a:fld id="{93E34938-ED84-43D3-B24A-3D9C7ACB39D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566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Какими направлениями дополнительного образования Вы хотели бы, чтобы занимался Ваш ребенок?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021046"/>
              </p:ext>
            </p:extLst>
          </p:nvPr>
        </p:nvGraphicFramePr>
        <p:xfrm>
          <a:off x="164891" y="1121434"/>
          <a:ext cx="8739265" cy="553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Группа 6"/>
          <p:cNvGrpSpPr/>
          <p:nvPr/>
        </p:nvGrpSpPr>
        <p:grpSpPr>
          <a:xfrm rot="15877388">
            <a:off x="-457292" y="968784"/>
            <a:ext cx="2115751" cy="481723"/>
            <a:chOff x="1500860" y="5029200"/>
            <a:chExt cx="6938406" cy="1524000"/>
          </a:xfrm>
        </p:grpSpPr>
        <p:sp>
          <p:nvSpPr>
            <p:cNvPr id="8" name="Блок-схема: узел 7"/>
            <p:cNvSpPr/>
            <p:nvPr/>
          </p:nvSpPr>
          <p:spPr>
            <a:xfrm>
              <a:off x="6915266" y="5029200"/>
              <a:ext cx="1524000" cy="1524000"/>
            </a:xfrm>
            <a:prstGeom prst="flowChartConnector">
              <a:avLst/>
            </a:prstGeom>
            <a:gradFill rotWithShape="1">
              <a:gsLst>
                <a:gs pos="0">
                  <a:srgbClr val="FFC000"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5293175" y="5497286"/>
              <a:ext cx="1055914" cy="1055914"/>
            </a:xfrm>
            <a:prstGeom prst="flowChartConnector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3905125" y="5753100"/>
              <a:ext cx="821873" cy="800100"/>
            </a:xfrm>
            <a:prstGeom prst="flowChartConnector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2628894" y="5861957"/>
              <a:ext cx="710054" cy="691243"/>
            </a:xfrm>
            <a:prstGeom prst="flowChartConnector">
              <a:avLst/>
            </a:prstGeom>
            <a:gradFill rotWithShape="1">
              <a:gsLst>
                <a:gs pos="0">
                  <a:srgbClr val="A5A5A5"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1500860" y="6006228"/>
              <a:ext cx="561857" cy="546972"/>
            </a:xfrm>
            <a:prstGeom prst="flowChartConnector">
              <a:avLst/>
            </a:prstGeom>
            <a:gradFill rotWithShape="1">
              <a:gsLst>
                <a:gs pos="0">
                  <a:srgbClr val="70AD47">
                    <a:satMod val="103000"/>
                    <a:lumMod val="102000"/>
                    <a:tint val="94000"/>
                  </a:srgbClr>
                </a:gs>
                <a:gs pos="50000">
                  <a:srgbClr val="70AD47">
                    <a:satMod val="110000"/>
                    <a:lumMod val="100000"/>
                    <a:shade val="100000"/>
                  </a:srgbClr>
                </a:gs>
                <a:gs pos="100000">
                  <a:srgbClr val="70AD47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6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6769ad3832608acd54699af5276a224de640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1396</TotalTime>
  <Words>831</Words>
  <Application>Microsoft Office PowerPoint</Application>
  <PresentationFormat>Экран (4:3)</PresentationFormat>
  <Paragraphs>380</Paragraphs>
  <Slides>13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Тема Office</vt:lpstr>
      <vt:lpstr>Воздушный поток</vt:lpstr>
      <vt:lpstr>1_Воздушный поток</vt:lpstr>
      <vt:lpstr>2_Воздушный поток</vt:lpstr>
      <vt:lpstr>1_Тема Office</vt:lpstr>
      <vt:lpstr>Office Theme</vt:lpstr>
      <vt:lpstr>Презентация PowerPoint</vt:lpstr>
      <vt:lpstr>  </vt:lpstr>
      <vt:lpstr>Необычный проект здания позволяет использовать  не только специализированные помещения, такие как: групповые, кабинет логопеда, психолога и дефектолога, музыкальный и спортивный зал, но и необычный холл в 3 этажа   </vt:lpstr>
      <vt:lpstr>Коллектив детского сада реализует МИП «Создание модели инклюзивного образования детей дошкольного возраста с ОВЗ в условиях ДОУ», в данном направлении активно работает в рамках соисполнителя РИП «Разработка и внедрение модели организации инклюзивного образования детей с ОВЗ в рамках реализации ФГОС ДО» </vt:lpstr>
      <vt:lpstr>Презентация PowerPoint</vt:lpstr>
      <vt:lpstr>Презентация PowerPoint</vt:lpstr>
      <vt:lpstr>Наше дополнительное образование    </vt:lpstr>
      <vt:lpstr>РЕЗУЛЬТАТЫ ИССЛЕДОВАНИЯ</vt:lpstr>
      <vt:lpstr>Какими направлениями дополнительного образования Вы хотели бы, чтобы занимался Ваш ребенок?</vt:lpstr>
      <vt:lpstr>Где бы Вы хотели, чтобы  Ваш ребенок занимался дополнительным образованием?</vt:lpstr>
      <vt:lpstr>Какую сумму Вы готовы оплачивать за дополнительное образование?</vt:lpstr>
      <vt:lpstr>ПЕРСПЕКТИВЫ:   </vt:lpstr>
      <vt:lpstr>СПАСИБО ЗА ВНИМАНИЕ! УСПЕХОВ, КОЛЛЕГИ!</vt:lpstr>
    </vt:vector>
  </TitlesOfParts>
  <Company>DNS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 Грибан</dc:creator>
  <cp:lastModifiedBy>Андрей</cp:lastModifiedBy>
  <cp:revision>128</cp:revision>
  <dcterms:created xsi:type="dcterms:W3CDTF">2013-01-28T12:37:44Z</dcterms:created>
  <dcterms:modified xsi:type="dcterms:W3CDTF">2016-10-17T21:52:37Z</dcterms:modified>
</cp:coreProperties>
</file>