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7" r:id="rId4"/>
    <p:sldId id="268" r:id="rId5"/>
    <p:sldId id="265" r:id="rId6"/>
    <p:sldId id="260" r:id="rId7"/>
    <p:sldId id="258" r:id="rId8"/>
    <p:sldId id="261" r:id="rId9"/>
    <p:sldId id="262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955D-C189-4919-A36B-E55A9AB6B9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D9B9-CB87-4FA0-AF4D-3171B80A6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28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Номер слайда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D1DCFC-62EE-4EC8-91AF-8883EFE48A1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Номер слайда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D1DCFC-62EE-4EC8-91AF-8883EFE48A1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4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Номер слайда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D1DCFC-62EE-4EC8-91AF-8883EFE48A1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4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3" name="Номер слайда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D1DCFC-62EE-4EC8-91AF-8883EFE48A1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4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3" name="Номер слайда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D1DCFC-62EE-4EC8-91AF-8883EFE48A1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4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19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97abc76e373c8b727d5c1e675054d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2246832" cy="6858000"/>
          </a:xfrm>
          <a:prstGeom prst="rect">
            <a:avLst/>
          </a:prstGeom>
          <a:noFill/>
        </p:spPr>
      </p:pic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3" cstate="print"/>
          <a:srcRect r="1291" b="823"/>
          <a:stretch/>
        </p:blipFill>
        <p:spPr>
          <a:xfrm>
            <a:off x="3858480" y="3084864"/>
            <a:ext cx="5285520" cy="36878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ГАУ ДПО ЯО "Институт развития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</a:p>
          <a:p>
            <a:pPr algn="ctr"/>
            <a:r>
              <a:rPr lang="ru-RU" smtClean="0">
                <a:solidFill>
                  <a:srgbClr val="002060"/>
                </a:solidFill>
              </a:rPr>
              <a:t>«Ярославский </a:t>
            </a:r>
            <a:r>
              <a:rPr lang="ru-RU" dirty="0" smtClean="0">
                <a:solidFill>
                  <a:srgbClr val="002060"/>
                </a:solidFill>
              </a:rPr>
              <a:t>кампус «Университета детства»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967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Слет управленческих команд «Точка развития»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ДОРОЖНАЯ КАРТА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КОМАНДЫ «РОСТОК</a:t>
            </a:r>
            <a:r>
              <a:rPr lang="ru-RU" sz="3200" b="1" dirty="0" smtClean="0">
                <a:solidFill>
                  <a:srgbClr val="CC0099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CC0099"/>
              </a:solidFill>
            </a:endParaRPr>
          </a:p>
          <a:p>
            <a:endParaRPr lang="ru-RU" sz="3200" b="1" dirty="0" smtClean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город Ростов, 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Ярославская область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17.03.2023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6"/>
          <p:cNvSpPr/>
          <p:nvPr/>
        </p:nvSpPr>
        <p:spPr>
          <a:xfrm>
            <a:off x="360000" y="0"/>
            <a:ext cx="87192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5968B0"/>
                </a:solidFill>
                <a:latin typeface="Fira Sans Condensed Medium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3" cstate="print"/>
          <a:srcRect r="1262" b="753"/>
          <a:stretch/>
        </p:blipFill>
        <p:spPr>
          <a:xfrm>
            <a:off x="0" y="-99392"/>
            <a:ext cx="2631670" cy="1844824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20708" y="5350578"/>
            <a:ext cx="4065449" cy="948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60" y="644877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ДЕТСКИЕ РЕШЕНИЯ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5589484"/>
              </p:ext>
            </p:extLst>
          </p:nvPr>
        </p:nvGraphicFramePr>
        <p:xfrm>
          <a:off x="179512" y="2006533"/>
          <a:ext cx="8568952" cy="337142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41958"/>
                <a:gridCol w="2141958"/>
                <a:gridCol w="2141958"/>
                <a:gridCol w="2143078"/>
              </a:tblGrid>
              <a:tr h="366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Сроки реализации намеченных преобразований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8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 Февраль-март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Май - июнь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Июнь-август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7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Изучение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детских интересов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Вовлеченность детей в соучастное проектирование РППС прогулочных участков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Активное проявление детской инициативы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самостоятельности на прогулочных участках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Самостоятельность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в игровой деятельности </a:t>
                      </a:r>
                      <a:endParaRPr lang="ru-RU" sz="14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Межличностные коммуникации  с участниками проекта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75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Составление</a:t>
                      </a:r>
                      <a:r>
                        <a:rPr lang="ru-RU" sz="1400" b="0" baseline="0" dirty="0" smtClean="0">
                          <a:effectLst/>
                        </a:rPr>
                        <a:t> правил в центрах на прогулочных участках в ДОУ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Фиксация</a:t>
                      </a:r>
                      <a:r>
                        <a:rPr lang="ru-RU" sz="1400" baseline="0" dirty="0" smtClean="0">
                          <a:effectLst/>
                        </a:rPr>
                        <a:t> и анализ результатов выбора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Отражение в среде увлечений и инициатив детей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(выставки, коллекции,</a:t>
                      </a:r>
                      <a:r>
                        <a:rPr lang="ru-RU" sz="1400" baseline="0" dirty="0" smtClean="0">
                          <a:effectLst/>
                        </a:rPr>
                        <a:t> альбомы, памятные подарки и т.д.)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30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6"/>
          <p:cNvSpPr/>
          <p:nvPr/>
        </p:nvSpPr>
        <p:spPr>
          <a:xfrm>
            <a:off x="360000" y="0"/>
            <a:ext cx="87192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5968B0"/>
                </a:solidFill>
                <a:latin typeface="Fira Sans Condensed Medium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3" cstate="print"/>
          <a:srcRect r="1262" b="753"/>
          <a:stretch/>
        </p:blipFill>
        <p:spPr>
          <a:xfrm>
            <a:off x="0" y="-99392"/>
            <a:ext cx="2631670" cy="1844824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20708" y="5350578"/>
            <a:ext cx="4065449" cy="948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60" y="644877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РОДИТЕЛЬСКИЕ РЕШЕНИЯ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466724"/>
              </p:ext>
            </p:extLst>
          </p:nvPr>
        </p:nvGraphicFramePr>
        <p:xfrm>
          <a:off x="251521" y="1772816"/>
          <a:ext cx="8712967" cy="464039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77957"/>
                <a:gridCol w="2177957"/>
                <a:gridCol w="2340829"/>
                <a:gridCol w="2016224"/>
              </a:tblGrid>
              <a:tr h="3866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Сроки реализации намеченных преобразований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63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Февраль-март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 - июнь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Июнь-август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Участие в анкетировании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Выражение личного мнения о необходимости поддержки детской самостоятельности и инициативы в поисково-исследовательской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деятельности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Сотрудничество с педагогами ДОУ и  детьми по созданию и наполнению центров детских активностей. 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Соучастное проектирование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прогулочных участков ДОУ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Активное добровольное сотрудничество</a:t>
                      </a:r>
                      <a:r>
                        <a:rPr lang="ru-RU" sz="1400" baseline="0" dirty="0" smtClean="0">
                          <a:effectLst/>
                        </a:rPr>
                        <a:t> в разработке правил и алгоритмов действий в центрах активностей. Объясните своему ребенку важности выполнения правил для обеспечения безопасного пребывания детей в центрах детских активностей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 в детских игровых экспедициях. Помощь в обеспечении безопасности детей в поисково-исследовательских центрах.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03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Домашний интернет</a:t>
                      </a:r>
                      <a:r>
                        <a:rPr lang="ru-RU" sz="1400" baseline="0" dirty="0" smtClean="0">
                          <a:effectLst/>
                        </a:rPr>
                        <a:t> экспедиции родителей, сотрудничество с педагогами в составлении маршрутов, создание игровых ситуаций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Домашние поисковые интернет - экспедиции</a:t>
                      </a:r>
                      <a:r>
                        <a:rPr lang="ru-RU" sz="1400" baseline="0" dirty="0" smtClean="0">
                          <a:effectLst/>
                        </a:rPr>
                        <a:t> по реализации проблем, возникших в поисково-исследовательской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1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97abc76e373c8b727d5c1e675054d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2246832" cy="6858000"/>
          </a:xfrm>
          <a:prstGeom prst="rect">
            <a:avLst/>
          </a:prstGeom>
          <a:noFill/>
        </p:spPr>
      </p:pic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3" cstate="print"/>
          <a:srcRect r="1291" b="823"/>
          <a:stretch/>
        </p:blipFill>
        <p:spPr>
          <a:xfrm>
            <a:off x="3858480" y="3084864"/>
            <a:ext cx="5285520" cy="3687840"/>
          </a:xfrm>
          <a:prstGeom prst="rect">
            <a:avLst/>
          </a:prstGeom>
          <a:ln w="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1916832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C0099"/>
              </a:solidFill>
            </a:endParaRPr>
          </a:p>
          <a:p>
            <a:pPr algn="ctr"/>
            <a:endParaRPr lang="ru-RU" sz="3200" b="1" dirty="0" smtClean="0">
              <a:solidFill>
                <a:srgbClr val="CC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СПАСИБО ЗА ВНИМАНИЕ</a:t>
            </a:r>
          </a:p>
          <a:p>
            <a:pPr algn="ctr"/>
            <a:endParaRPr lang="ru-RU" sz="3200" b="1" dirty="0" smtClean="0">
              <a:solidFill>
                <a:srgbClr val="CC0099"/>
              </a:solidFill>
            </a:endParaRPr>
          </a:p>
          <a:p>
            <a:endParaRPr lang="ru-RU" sz="3200" b="1" dirty="0" smtClean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17.03.2023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21697411_25-phonoteka_org-p-fon-tsvetnie-pazli-2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665312"/>
            <a:ext cx="8256917" cy="6192688"/>
          </a:xfrm>
          <a:prstGeom prst="rect">
            <a:avLst/>
          </a:prstGeom>
          <a:noFill/>
        </p:spPr>
      </p:pic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3" cstate="print"/>
          <a:srcRect r="1291" b="823"/>
          <a:stretch/>
        </p:blipFill>
        <p:spPr>
          <a:xfrm>
            <a:off x="3858480" y="3084864"/>
            <a:ext cx="5285520" cy="36878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ГАУ ДПО ЯО "Институт развития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</a:p>
          <a:p>
            <a:pPr algn="ctr"/>
            <a:r>
              <a:rPr lang="ru-RU" smtClean="0">
                <a:solidFill>
                  <a:srgbClr val="002060"/>
                </a:solidFill>
              </a:rPr>
              <a:t>«Ярославский </a:t>
            </a:r>
            <a:r>
              <a:rPr lang="ru-RU" dirty="0" smtClean="0">
                <a:solidFill>
                  <a:srgbClr val="002060"/>
                </a:solidFill>
              </a:rPr>
              <a:t>кампус «Университета детства»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Слет управленческих команд «Точка развития»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ДОРОЖНАЯ КАРТА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КОМАНДЫ «РОСТОК»</a:t>
            </a:r>
          </a:p>
          <a:p>
            <a:endParaRPr lang="ru-RU" sz="3200" b="1" dirty="0" smtClean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город Ростов, 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Ярославская область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17.03.2023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stronger-together-background-p-1600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6879431" cy="6858000"/>
          </a:xfrm>
          <a:prstGeom prst="rect">
            <a:avLst/>
          </a:prstGeom>
          <a:noFill/>
        </p:spPr>
      </p:pic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3" cstate="print"/>
          <a:srcRect r="1291" b="823"/>
          <a:stretch/>
        </p:blipFill>
        <p:spPr>
          <a:xfrm>
            <a:off x="3858480" y="3084864"/>
            <a:ext cx="5285520" cy="36878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ГАУ ДПО ЯО "Институт развития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</a:p>
          <a:p>
            <a:pPr algn="ctr"/>
            <a:r>
              <a:rPr lang="ru-RU" smtClean="0">
                <a:solidFill>
                  <a:srgbClr val="002060"/>
                </a:solidFill>
              </a:rPr>
              <a:t>«Ярославский </a:t>
            </a:r>
            <a:r>
              <a:rPr lang="ru-RU" dirty="0" smtClean="0">
                <a:solidFill>
                  <a:srgbClr val="002060"/>
                </a:solidFill>
              </a:rPr>
              <a:t>кампус «Университета детства»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Слет управленческих команд «Точка развития»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ДОРОЖНАЯ КАРТА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КОМАНДЫ «РОСТОК»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CC0099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dirty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город Ростов, 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Ярославская область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17.03.2023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ronger-together-background-p-1600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5220071" cy="6858000"/>
          </a:xfrm>
          <a:prstGeom prst="rect">
            <a:avLst/>
          </a:prstGeom>
          <a:noFill/>
        </p:spPr>
      </p:pic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3" cstate="print"/>
          <a:srcRect r="1291" b="823"/>
          <a:stretch/>
        </p:blipFill>
        <p:spPr>
          <a:xfrm>
            <a:off x="3858480" y="3084864"/>
            <a:ext cx="5285520" cy="36878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ГАУ ДПО ЯО "Институт развития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</a:p>
          <a:p>
            <a:pPr algn="ctr"/>
            <a:r>
              <a:rPr lang="ru-RU" smtClean="0">
                <a:solidFill>
                  <a:srgbClr val="002060"/>
                </a:solidFill>
              </a:rPr>
              <a:t>«Ярославский </a:t>
            </a:r>
            <a:r>
              <a:rPr lang="ru-RU" dirty="0" smtClean="0">
                <a:solidFill>
                  <a:srgbClr val="002060"/>
                </a:solidFill>
              </a:rPr>
              <a:t>кампус «Университета детства»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Слет управленческих команд «Точка развития»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ДОРОЖНАЯ КАРТА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КОМАНДЫ «РОСТОК»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CC0099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dirty="0">
              <a:solidFill>
                <a:srgbClr val="CC0099"/>
              </a:solidFill>
            </a:endParaRPr>
          </a:p>
          <a:p>
            <a:endParaRPr lang="ru-RU" sz="3200" b="1" dirty="0">
              <a:solidFill>
                <a:srgbClr val="CC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город Ростов, 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Ярославская область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17.03.2023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2" cstate="print"/>
          <a:srcRect r="1291" b="823"/>
          <a:stretch/>
        </p:blipFill>
        <p:spPr>
          <a:xfrm>
            <a:off x="4716016" y="3356992"/>
            <a:ext cx="4427984" cy="3415712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83" y="87015"/>
            <a:ext cx="864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Слет управленческих команд «Точка развития»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441" y="880292"/>
            <a:ext cx="70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«СЕКРЕТНЫЕ МАТЕРИАЛЫ»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034" y="548680"/>
            <a:ext cx="796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ПРОЕКТ ЕСТЕСТВЕННО-НАУЧНОЙ НАПРАВЛЕННОСТИ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69" y="156956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Цель: создать условия для поддержки детских инициатив,  самостоятельной активности, межличностных коммуникаций посредством трансформации  и обогащения  уличного пространства ДОУ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5293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C0099"/>
                </a:solidFill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CC0099"/>
                </a:solidFill>
              </a:rPr>
              <a:t>Трансформировать и обогатить образовательно-игровое  пространство территории ДОУ по центрам активности (экспедиция, археология, </a:t>
            </a:r>
            <a:r>
              <a:rPr lang="ru-RU" sz="1600" b="1" dirty="0" err="1" smtClean="0">
                <a:solidFill>
                  <a:srgbClr val="CC0099"/>
                </a:solidFill>
              </a:rPr>
              <a:t>опытническо-поисковая</a:t>
            </a:r>
            <a:r>
              <a:rPr lang="ru-RU" sz="1600" b="1" dirty="0" smtClean="0">
                <a:solidFill>
                  <a:srgbClr val="CC0099"/>
                </a:solidFill>
              </a:rPr>
              <a:t> лаборатория)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CC0099"/>
                </a:solidFill>
              </a:rPr>
              <a:t>Предоставить возможность проявления инициативы и самостоятельности по проектированию и поисково-исследовательской деятельности всем участникам образовательных отношений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CC0099"/>
                </a:solidFill>
              </a:rPr>
              <a:t>Установить конструктивное сотрудничество  с родителями воспитанников по разработке и реализации поисково-исследовательских проектов в совместно созданных центрах.</a:t>
            </a:r>
            <a:endParaRPr lang="ru-RU" sz="1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5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4"/>
          <p:cNvSpPr/>
          <p:nvPr/>
        </p:nvSpPr>
        <p:spPr>
          <a:xfrm>
            <a:off x="639720" y="4774320"/>
            <a:ext cx="3328200" cy="8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2" cstate="print"/>
          <a:srcRect r="1291" b="823"/>
          <a:stretch/>
        </p:blipFill>
        <p:spPr>
          <a:xfrm>
            <a:off x="6084168" y="4774320"/>
            <a:ext cx="3059832" cy="1998384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КРИТЕРИИ УСПЕШНОСТИ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6320858"/>
              </p:ext>
            </p:extLst>
          </p:nvPr>
        </p:nvGraphicFramePr>
        <p:xfrm>
          <a:off x="971600" y="1412775"/>
          <a:ext cx="7437453" cy="409612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37453"/>
              </a:tblGrid>
              <a:tr h="25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СЕКРЕТНЫЕ МАТЕРИАЛЫ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CC0099"/>
                          </a:solidFill>
                          <a:effectLst/>
                        </a:rPr>
                        <a:t> 1  активное проявление детской инициативы</a:t>
                      </a:r>
                      <a:r>
                        <a:rPr lang="ru-RU" sz="1600" baseline="0" dirty="0" smtClean="0">
                          <a:solidFill>
                            <a:srgbClr val="CC0099"/>
                          </a:solidFill>
                          <a:effectLst/>
                        </a:rPr>
                        <a:t> и самостоятельности</a:t>
                      </a:r>
                      <a:r>
                        <a:rPr lang="ru-RU" sz="1600" dirty="0" smtClean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CC0099"/>
                          </a:solidFill>
                          <a:effectLst/>
                        </a:rPr>
                        <a:t>2  расширено</a:t>
                      </a:r>
                      <a:r>
                        <a:rPr lang="ru-RU" sz="1600" baseline="0" dirty="0" smtClean="0">
                          <a:solidFill>
                            <a:srgbClr val="CC0099"/>
                          </a:solidFill>
                          <a:effectLst/>
                        </a:rPr>
                        <a:t> поле педагогических возможностей по организации поисково-исследовательской и проектной деятельности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CC0099"/>
                          </a:solidFill>
                          <a:effectLst/>
                        </a:rPr>
                        <a:t>3  родители активно принимают участие в организации </a:t>
                      </a:r>
                      <a:r>
                        <a:rPr lang="ru-RU" sz="1600" baseline="0" dirty="0" smtClean="0">
                          <a:solidFill>
                            <a:srgbClr val="CC0099"/>
                          </a:solidFill>
                          <a:effectLst/>
                        </a:rPr>
                        <a:t>центров активности, проектной и поисково-исследовательской деятельности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CC0099"/>
                          </a:solidFill>
                          <a:effectLst/>
                        </a:rPr>
                        <a:t>4  созданные на прогулочных площадках центры, доступны детям во время прогулки</a:t>
                      </a:r>
                      <a:r>
                        <a:rPr lang="ru-RU" sz="1600" baseline="0" dirty="0" smtClean="0">
                          <a:solidFill>
                            <a:srgbClr val="CC0099"/>
                          </a:solidFill>
                          <a:effectLst/>
                        </a:rPr>
                        <a:t> и предоставляют возможность для самостоятельного игрового экспериментирования и поиска новой информации в области  археологии</a:t>
                      </a:r>
                      <a:r>
                        <a:rPr lang="ru-RU" sz="16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C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90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6"/>
          <p:cNvSpPr/>
          <p:nvPr/>
        </p:nvSpPr>
        <p:spPr>
          <a:xfrm>
            <a:off x="360000" y="0"/>
            <a:ext cx="87192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5968B0"/>
                </a:solidFill>
                <a:latin typeface="Fira Sans Condensed Medium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3" cstate="print"/>
          <a:srcRect r="1262" b="753"/>
          <a:stretch/>
        </p:blipFill>
        <p:spPr>
          <a:xfrm>
            <a:off x="0" y="-99392"/>
            <a:ext cx="2631670" cy="1844824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20708" y="5350578"/>
            <a:ext cx="4065449" cy="948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60" y="644877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УПРАВЛЕНЧЕСКИЕ РЕШЕНИЯ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9877044"/>
              </p:ext>
            </p:extLst>
          </p:nvPr>
        </p:nvGraphicFramePr>
        <p:xfrm>
          <a:off x="251521" y="2006533"/>
          <a:ext cx="8496943" cy="4797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958"/>
                <a:gridCol w="2123958"/>
                <a:gridCol w="2123958"/>
                <a:gridCol w="2125069"/>
              </a:tblGrid>
              <a:tr h="3593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Сроки реализации намеченных преобразований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Февраль-март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 - июнь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Июнь-август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320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нормативно-правовой базы реализации проекта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(приказы,  дорожная карта, летнее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планирование и т.д.)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Анализ РППС прогулочных участков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Привлечение</a:t>
                      </a:r>
                      <a:r>
                        <a:rPr lang="ru-RU" sz="1400" baseline="0" dirty="0" smtClean="0">
                          <a:effectLst/>
                        </a:rPr>
                        <a:t> финансирования (бюджетное и внебюджетное)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Создание</a:t>
                      </a:r>
                      <a:r>
                        <a:rPr lang="ru-RU" sz="1400" baseline="0" dirty="0" smtClean="0">
                          <a:effectLst/>
                        </a:rPr>
                        <a:t> и обеспечение условий безопасной реализации проекта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Подведение промежуточных</a:t>
                      </a:r>
                      <a:r>
                        <a:rPr lang="ru-RU" sz="1400" baseline="0" dirty="0" smtClean="0">
                          <a:effectLst/>
                        </a:rPr>
                        <a:t> результатов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87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Внутрифирменное обучение кадров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Мотивация кадров на инновационную деятельность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(+ стимулирующие выплаты)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329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 </a:t>
                      </a:r>
                      <a:r>
                        <a:rPr lang="ru-RU" sz="1400" dirty="0" smtClean="0">
                          <a:effectLst/>
                        </a:rPr>
                        <a:t>Обеспечение административного</a:t>
                      </a:r>
                      <a:r>
                        <a:rPr lang="ru-RU" sz="1400" baseline="0" dirty="0" smtClean="0">
                          <a:effectLst/>
                        </a:rPr>
                        <a:t> сопровождения разработки и реализации проекта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Контрольно-аналитическая управленческая деятельность.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Подведение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итогов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Анализ. Принятие управленческих решений.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93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6"/>
          <p:cNvSpPr/>
          <p:nvPr/>
        </p:nvSpPr>
        <p:spPr>
          <a:xfrm>
            <a:off x="360000" y="0"/>
            <a:ext cx="87192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5968B0"/>
                </a:solidFill>
                <a:latin typeface="Fira Sans Condensed Medium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3" cstate="print"/>
          <a:srcRect r="1262" b="753"/>
          <a:stretch/>
        </p:blipFill>
        <p:spPr>
          <a:xfrm>
            <a:off x="0" y="-99392"/>
            <a:ext cx="2631670" cy="1844824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20708" y="5350578"/>
            <a:ext cx="4065449" cy="948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60" y="644877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МЕТОДИЧЕСКИЕ РЕШЕНИЯ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98215"/>
              </p:ext>
            </p:extLst>
          </p:nvPr>
        </p:nvGraphicFramePr>
        <p:xfrm>
          <a:off x="0" y="1620944"/>
          <a:ext cx="9144000" cy="53936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85701"/>
                <a:gridCol w="2065072"/>
                <a:gridCol w="2506331"/>
                <a:gridCol w="2286896"/>
              </a:tblGrid>
              <a:tr h="2268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Сроки реализации намеченных преобразований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Февраль-март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 - июнь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Июнь-август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197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Утверждение концепции и целей проекта. Разработка стратегии реализации проекта.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Мониторинг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запросов участников образовательных отношений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Анализ</a:t>
                      </a:r>
                      <a:r>
                        <a:rPr lang="ru-RU" sz="1400" baseline="0" dirty="0" smtClean="0">
                          <a:effectLst/>
                        </a:rPr>
                        <a:t> возможностей каждого ДОУ и выбор темы проекта. Выбор способов, методов,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приемов</a:t>
                      </a:r>
                      <a:r>
                        <a:rPr lang="ru-RU" sz="1400" baseline="0" dirty="0" smtClean="0">
                          <a:effectLst/>
                        </a:rPr>
                        <a:t>, технологий оптимальной реализации проекта.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 календарного графика работ и тематического плана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методической базы 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рекомендаций для педагогов по организации детской инициативы и самостоятельности в центрах активности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80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Обеспечение методического сопровождения разработки и реализации проекта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Определение направленности центров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активности, их содержания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</a:rPr>
                        <a:t>Разработка эскизов центров поисково-исследовательской деятельности. </a:t>
                      </a:r>
                      <a:r>
                        <a:rPr lang="ru-RU" sz="1400" dirty="0" smtClean="0">
                          <a:effectLst/>
                        </a:rPr>
                        <a:t>Привлечение специалистов и  опытных педагогов  для разработки алгоритмов деятельности участников ОО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Методические</a:t>
                      </a:r>
                      <a:r>
                        <a:rPr lang="ru-RU" sz="1400" baseline="0" dirty="0" smtClean="0">
                          <a:effectLst/>
                        </a:rPr>
                        <a:t> мероприятия (видеоконференции, семинары, мастер-классы, педсоветы, внутрифирменное обучение и др.)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920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Планирование и поддержка педагогов в организации поисково-исследовательской деятельности в период реализации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54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6"/>
          <p:cNvSpPr/>
          <p:nvPr/>
        </p:nvSpPr>
        <p:spPr>
          <a:xfrm>
            <a:off x="360000" y="0"/>
            <a:ext cx="87192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5968B0"/>
                </a:solidFill>
                <a:latin typeface="Fira Sans Condensed Medium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3" cstate="print"/>
          <a:srcRect r="1262" b="753"/>
          <a:stretch/>
        </p:blipFill>
        <p:spPr>
          <a:xfrm>
            <a:off x="0" y="-99392"/>
            <a:ext cx="2631670" cy="1844824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20708" y="5350578"/>
            <a:ext cx="4065449" cy="948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4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60" y="644877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ПЕДАГОГИЧЕСКИЕ РЕШЕНИЯ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8375655"/>
              </p:ext>
            </p:extLst>
          </p:nvPr>
        </p:nvGraphicFramePr>
        <p:xfrm>
          <a:off x="251520" y="1628801"/>
          <a:ext cx="8712968" cy="511256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0110"/>
                <a:gridCol w="2305805"/>
                <a:gridCol w="2177957"/>
                <a:gridCol w="2179096"/>
              </a:tblGrid>
              <a:tr h="3881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Сроки реализации намеченных преобразований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Февраль-март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Апрель-май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 - июнь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Июнь-август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0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Определение</a:t>
                      </a:r>
                      <a:r>
                        <a:rPr lang="ru-RU" sz="1400" baseline="0" dirty="0" smtClean="0">
                          <a:effectLst/>
                        </a:rPr>
                        <a:t> направлений поисково-исследовательской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Создание и наполнение центров активности (археология, экспедиция, </a:t>
                      </a:r>
                      <a:r>
                        <a:rPr lang="ru-RU" sz="1400" dirty="0" err="1" smtClean="0">
                          <a:effectLst/>
                        </a:rPr>
                        <a:t>опытническо-поисковая</a:t>
                      </a:r>
                      <a:r>
                        <a:rPr lang="ru-RU" sz="1400" dirty="0" smtClean="0">
                          <a:effectLst/>
                        </a:rPr>
                        <a:t> лаборатория)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Разработка правил и алгоритмов действий</a:t>
                      </a:r>
                      <a:r>
                        <a:rPr lang="ru-RU" sz="1400" baseline="0" dirty="0" smtClean="0">
                          <a:effectLst/>
                        </a:rPr>
                        <a:t> в центрах активностей и маркеров пространства территории ДОУ и игровых центров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Планирование и реализация поисково-исследовательской деятельности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0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  </a:t>
                      </a:r>
                      <a:r>
                        <a:rPr lang="ru-RU" sz="1400" dirty="0" smtClean="0">
                          <a:effectLst/>
                        </a:rPr>
                        <a:t>Включенность</a:t>
                      </a:r>
                      <a:r>
                        <a:rPr lang="ru-RU" sz="1400" baseline="0" dirty="0" smtClean="0">
                          <a:effectLst/>
                        </a:rPr>
                        <a:t> в проектирование и реализацию проекта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Поиск материалов  и авторские разработки педагогов по способам поддержки</a:t>
                      </a:r>
                      <a:r>
                        <a:rPr lang="ru-RU" sz="1400" baseline="0" dirty="0" smtClean="0">
                          <a:effectLst/>
                        </a:rPr>
                        <a:t> детской инициативы и самостоятельности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Разработка маршрутов экспедиций, выбор педагогических приемов, методик и техник взаимодействия с детьми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Археологические экспедиции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29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Анализ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корректирование текущей деятельности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Критическое осмысление возможностей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поддержки детских инициатив и самостоятельных исследований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Критическое осмысление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апробация разработанных материалов. Внесение корректив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Демонстрация достижений, анализ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полученных результатов.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6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502</Words>
  <Application>Microsoft Office PowerPoint</Application>
  <PresentationFormat>Экран (4:3)</PresentationFormat>
  <Paragraphs>170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31</cp:revision>
  <dcterms:created xsi:type="dcterms:W3CDTF">2022-09-15T22:48:05Z</dcterms:created>
  <dcterms:modified xsi:type="dcterms:W3CDTF">2023-03-14T17:12:47Z</dcterms:modified>
</cp:coreProperties>
</file>