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89" r:id="rId6"/>
    <p:sldId id="331" r:id="rId7"/>
    <p:sldId id="339" r:id="rId8"/>
    <p:sldId id="302" r:id="rId9"/>
    <p:sldId id="340" r:id="rId10"/>
    <p:sldId id="270" r:id="rId11"/>
    <p:sldId id="341" r:id="rId12"/>
    <p:sldId id="342" r:id="rId13"/>
    <p:sldId id="329" r:id="rId1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36D6"/>
    <a:srgbClr val="500000"/>
    <a:srgbClr val="F75447"/>
    <a:srgbClr val="B6F616"/>
    <a:srgbClr val="F67616"/>
    <a:srgbClr val="36B8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9200" autoAdjust="0"/>
  </p:normalViewPr>
  <p:slideViewPr>
    <p:cSldViewPr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942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BD3B151-1CC6-4B79-8720-FBADFF6E4103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0C6123A-DF5B-49BB-9572-EFFD644CF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8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A9E2459-DE45-4631-8887-427B6DAB1CAB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5F6535A-D8A8-48C7-8364-47E6E76A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39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6262B3D-8934-4AA6-BCF3-32028AB24EF5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F710A2-9C9C-4AAE-B209-F4FC6CEAF213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C53621D-5F47-4DBE-9022-40045706F720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5CC0640-CDB8-481E-9553-7925C840A6EF}" type="slidenum">
              <a:rPr lang="ru-RU" alt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5D65FCA-59C0-4AA4-9C89-87DB9B9D45A1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CD8BFAC-54F4-45C7-BD99-615C5368843F}" type="slidenum">
              <a:rPr lang="ru-RU" alt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72B9FE1-C025-4E16-B499-AC2136457437}" type="slidenum">
              <a:rPr lang="ru-RU" alt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F49EC93-97E8-48F7-B93F-9E0B8CFBBF8A}" type="slidenum">
              <a:rPr lang="ru-RU" alt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B3730BB-A030-4B61-898F-A9FE3A662ECC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33EBE8A-4770-4D86-9F62-B8C8BE606B13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03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7ACE7B-2E0B-4799-9DFB-CD4046FF1FD3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281AA7-60A5-4B10-B3AD-4A54931C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067434-E6D9-47EC-8476-A2302D818653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489BB4-5F72-4A9C-87BA-26D2554BC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CC1333F-97B9-45DB-9ACC-368D25931717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5B246D3-1DBC-42EF-9152-74D91E24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B485B4-5606-45C4-A4F4-B865D0C138D3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AD71CE9-F7A1-482C-A3EA-924645A66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77FAA6-3A3B-49ED-921E-BC5EAA40A846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B0E40F-98A3-482B-8D18-31D7318D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7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54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74F5F8E-8DF6-41C1-B2A8-2CDFBFDA1BFE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E79C8D-527B-4244-8CBB-94D775669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4BF8296-309B-4182-8F70-1496360718AA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DB18D4-034C-4DE2-B5B0-49657A5D5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9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580742A-5DAA-4AE4-8966-C03FCA5E918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D207C8-81A7-43CE-A715-BFA8BC97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C5F5F6-4AD5-4166-B498-B635F6A84672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D25810-BB50-4283-B6F6-CAC4A4EA2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3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8C4F72E-F494-4501-B98D-169AA1E5BF81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239AE4-7A75-468B-A5A1-A75C6CBE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5A86AA-03E6-407E-93DD-EEBD848C39E1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BC6971E-D95C-451E-8F7B-CB2824144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BF497F-91F8-472A-9829-B3D9B92A36B8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82484C8-6238-438F-BC31-8CE1C1F90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BFBFBF"/>
                </a:solidFill>
                <a:latin typeface="Ariston" pitchFamily="66" charset="0"/>
                <a:cs typeface="+mn-cs"/>
              </a:rPr>
              <a:t>ProPowerPoint.ru</a:t>
            </a:r>
            <a:endParaRPr lang="ru-RU" sz="1400">
              <a:solidFill>
                <a:srgbClr val="BFBFBF"/>
              </a:solidFill>
              <a:latin typeface="Ariston" pitchFamily="66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40E9859-CB97-4A26-8EE0-90BD6FAC23DA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E807CFC-7A05-4886-AE59-33173C6D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erpantin5@mail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763713" y="2420938"/>
            <a:ext cx="662305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4005263"/>
            <a:ext cx="6400800" cy="1104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3"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2510" y="1226519"/>
            <a:ext cx="6719020" cy="7635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A5A0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28575">
                  <a:solidFill>
                    <a:srgbClr val="2A5A06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28575">
                  <a:solidFill>
                    <a:srgbClr val="2A5A06"/>
                  </a:solidFill>
                  <a:prstDash val="solid"/>
                </a:ln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en-US" b="1" dirty="0">
              <a:ln w="28575">
                <a:solidFill>
                  <a:srgbClr val="2A5A06"/>
                </a:solidFill>
                <a:prstDash val="solid"/>
              </a:ln>
              <a:solidFill>
                <a:srgbClr val="9BBB59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47555" y="3772106"/>
            <a:ext cx="9079075" cy="2174186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A5A0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b="1" kern="1300" spc="150" dirty="0">
              <a:ln w="12700">
                <a:solidFill>
                  <a:srgbClr val="2A5A06"/>
                </a:solidFill>
                <a:prstDash val="solid"/>
              </a:ln>
              <a:solidFill>
                <a:srgbClr val="9BBB59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kern="1300" spc="150" dirty="0">
                <a:ln w="12700">
                  <a:solidFill>
                    <a:srgbClr val="2A5A06"/>
                  </a:solidFill>
                  <a:prstDash val="solid"/>
                </a:ln>
                <a:solidFill>
                  <a:srgbClr val="9BBB5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spc="100" dirty="0">
                <a:ln w="19050">
                  <a:solidFill>
                    <a:srgbClr val="2A5A06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присвоение статуса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100" dirty="0">
                <a:ln w="19050">
                  <a:solidFill>
                    <a:srgbClr val="2A5A06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муниципальной инновационной площадки,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100" dirty="0">
                <a:ln w="19050">
                  <a:solidFill>
                    <a:srgbClr val="2A5A06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созданию вариативных форм образования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100" dirty="0">
                <a:ln w="19050">
                  <a:solidFill>
                    <a:srgbClr val="2A5A06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детей дошкольного возраста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100" dirty="0">
                <a:ln w="19050">
                  <a:solidFill>
                    <a:srgbClr val="2A5A06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особыми образовательными потребностями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100" dirty="0">
                <a:ln w="19050">
                  <a:solidFill>
                    <a:srgbClr val="2A5A06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условиях общеобразовательного детского сада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000" b="1" spc="100" dirty="0">
              <a:ln w="19050">
                <a:solidFill>
                  <a:srgbClr val="2A5A06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680"/>
            <a:ext cx="914400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Муниципальное дошкольное образовательное учреждение «Детский сад №5 СЕРПАНТИН»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4798" y="5991484"/>
            <a:ext cx="350400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spc="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Г. </a:t>
            </a:r>
            <a:r>
              <a:rPr lang="ru-RU" sz="1400" spc="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Ростов,</a:t>
            </a:r>
            <a:endParaRPr lang="ru-RU" sz="1400" spc="1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400" spc="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январь 2019 г.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400" spc="1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12480" y="2166495"/>
            <a:ext cx="8792323" cy="17109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700" b="1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 </a:t>
            </a:r>
            <a:r>
              <a:rPr lang="ru-RU" sz="7200" b="1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rgbClr val="D60093"/>
                </a:solidFill>
              </a:rPr>
              <a:t>«Маленькая территория – </a:t>
            </a:r>
            <a:endParaRPr lang="en-GB" sz="7200" b="1" dirty="0">
              <a:ln>
                <a:solidFill>
                  <a:sysClr val="windowText" lastClr="000000">
                    <a:lumMod val="85000"/>
                    <a:lumOff val="15000"/>
                  </a:sysClr>
                </a:solidFill>
              </a:ln>
              <a:solidFill>
                <a:srgbClr val="D6009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rgbClr val="D60093"/>
                </a:solidFill>
              </a:rPr>
              <a:t>большие возможности»</a:t>
            </a:r>
            <a:endParaRPr lang="ru-RU" sz="7200" dirty="0">
              <a:solidFill>
                <a:srgbClr val="D60093"/>
              </a:solidFill>
            </a:endParaRPr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6713"/>
            <a:ext cx="22621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0" y="0"/>
            <a:ext cx="9180513" cy="6965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220663"/>
            <a:ext cx="7212013" cy="836612"/>
          </a:xfrm>
        </p:spPr>
        <p:txBody>
          <a:bodyPr/>
          <a:lstStyle/>
          <a:p>
            <a:pPr>
              <a:defRPr/>
            </a:pPr>
            <a:r>
              <a:rPr lang="ru-RU" sz="32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Организации-партнеры:</a:t>
            </a:r>
            <a:endParaRPr lang="ru-RU" sz="3200" b="1" spc="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42888"/>
            <a:ext cx="1906588" cy="1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9550" y="1196975"/>
            <a:ext cx="2881313" cy="952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Управление образования АРМР,</a:t>
            </a:r>
          </a:p>
          <a:p>
            <a:pPr algn="ctr">
              <a:defRPr/>
            </a:pPr>
            <a:r>
              <a:rPr lang="ru-RU" sz="1400" b="1" u="sng" dirty="0"/>
              <a:t>учредитель</a:t>
            </a:r>
            <a:endParaRPr lang="ru-RU" sz="1400" b="1" u="sng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13113" y="5300663"/>
            <a:ext cx="2881312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Детская школа искусств,</a:t>
            </a:r>
          </a:p>
          <a:p>
            <a:pPr algn="ctr">
              <a:defRPr/>
            </a:pPr>
            <a:r>
              <a:rPr lang="ru-RU" sz="1400" b="1" u="sng" dirty="0"/>
              <a:t>музыкальные и театральные площадки </a:t>
            </a:r>
            <a:endParaRPr lang="ru-RU" sz="1400" b="1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4365625"/>
            <a:ext cx="2881313" cy="7921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Центр «Содействие»,</a:t>
            </a:r>
          </a:p>
          <a:p>
            <a:pPr algn="ctr">
              <a:defRPr/>
            </a:pPr>
            <a:r>
              <a:rPr lang="ru-RU" sz="1400" b="1" u="sng" dirty="0"/>
              <a:t>ПМПК, консультации</a:t>
            </a:r>
            <a:endParaRPr lang="ru-RU" sz="1400" b="1" u="sng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62313" y="1773238"/>
            <a:ext cx="2881312" cy="10080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ГОАУ ДПО ЯО Институт развития образования,</a:t>
            </a:r>
          </a:p>
          <a:p>
            <a:pPr algn="ctr">
              <a:defRPr/>
            </a:pPr>
            <a:r>
              <a:rPr lang="ru-RU" sz="1400" b="1" u="sng" dirty="0"/>
              <a:t>базовая площадка</a:t>
            </a:r>
            <a:r>
              <a:rPr lang="ru-RU" u="sng" dirty="0"/>
              <a:t> </a:t>
            </a:r>
            <a:endParaRPr lang="ru-RU" u="sng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825" y="2781300"/>
            <a:ext cx="2881313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ЯрГУ</a:t>
            </a:r>
            <a:r>
              <a:rPr lang="ru-RU" dirty="0"/>
              <a:t> им.П.Г. Демидова,</a:t>
            </a:r>
          </a:p>
          <a:p>
            <a:pPr algn="ctr">
              <a:defRPr/>
            </a:pPr>
            <a:r>
              <a:rPr lang="ru-RU" sz="1400" b="1" u="sng" dirty="0"/>
              <a:t>п</a:t>
            </a:r>
            <a:r>
              <a:rPr lang="ru-RU" sz="1400" b="1" u="sng" dirty="0"/>
              <a:t>резидентский грант «Секреты успешных родителей»</a:t>
            </a:r>
            <a:endParaRPr lang="ru-RU" sz="1400" b="1" u="sng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02000" y="3500438"/>
            <a:ext cx="2881313" cy="1008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Конно-спортивный клуб Кентавр,</a:t>
            </a:r>
          </a:p>
          <a:p>
            <a:pPr algn="ctr">
              <a:defRPr/>
            </a:pPr>
            <a:r>
              <a:rPr lang="ru-RU" sz="1400" b="1" u="sng" dirty="0"/>
              <a:t>президентский грант </a:t>
            </a:r>
            <a:r>
              <a:rPr lang="ru-RU" sz="1400" b="1" u="sng" dirty="0"/>
              <a:t>«Всей семьей на коне»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9400" y="5805488"/>
            <a:ext cx="2879725" cy="8191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ГМЗ Ростовский Кремль,</a:t>
            </a:r>
          </a:p>
          <a:p>
            <a:pPr algn="ctr">
              <a:defRPr/>
            </a:pPr>
            <a:r>
              <a:rPr lang="ru-RU" sz="1400" b="1" u="sng" dirty="0"/>
              <a:t>организация экскурсий и занятий</a:t>
            </a:r>
            <a:endParaRPr lang="ru-RU" sz="1400" b="1" u="sng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1888" y="2636838"/>
            <a:ext cx="2881312" cy="1008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ДОУ ЯО:</a:t>
            </a:r>
          </a:p>
          <a:p>
            <a:pPr algn="ctr">
              <a:defRPr/>
            </a:pPr>
            <a:r>
              <a:rPr lang="ru-RU" sz="1400" b="1" u="sng" dirty="0"/>
              <a:t>№209 </a:t>
            </a:r>
            <a:r>
              <a:rPr lang="ru-RU" sz="1400" b="1" u="sng" dirty="0" err="1"/>
              <a:t>г.Ярославль</a:t>
            </a:r>
            <a:r>
              <a:rPr lang="ru-RU" sz="1400" b="1" u="sng" dirty="0"/>
              <a:t>, №11 г. Тутаев, №1 г. Данилов, Д/С Солнышко </a:t>
            </a:r>
            <a:r>
              <a:rPr lang="ru-RU" sz="1400" b="1" u="sng" dirty="0" err="1"/>
              <a:t>п.Судоверфь</a:t>
            </a:r>
            <a:r>
              <a:rPr lang="ru-RU" sz="1400" b="1" u="sng" dirty="0"/>
              <a:t>, ДОУ РМР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63" y="4508500"/>
            <a:ext cx="2879725" cy="723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СОШ РМР,</a:t>
            </a:r>
          </a:p>
          <a:p>
            <a:pPr algn="ctr">
              <a:defRPr/>
            </a:pPr>
            <a:r>
              <a:rPr lang="ru-RU" sz="1400" b="1" u="sng" dirty="0"/>
              <a:t>преемственность</a:t>
            </a:r>
            <a:endParaRPr lang="ru-RU" sz="1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-36513" y="-107950"/>
            <a:ext cx="9180513" cy="6965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7212013" cy="836613"/>
          </a:xfrm>
        </p:spPr>
        <p:txBody>
          <a:bodyPr/>
          <a:lstStyle/>
          <a:p>
            <a:pPr>
              <a:defRPr/>
            </a:pPr>
            <a:r>
              <a:rPr lang="ru-RU" sz="32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Риски:</a:t>
            </a:r>
            <a:endParaRPr lang="ru-RU" sz="3200" b="1" spc="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42888"/>
            <a:ext cx="1906588" cy="1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14"/>
          <p:cNvSpPr>
            <a:spLocks noChangeArrowheads="1"/>
          </p:cNvSpPr>
          <p:nvPr/>
        </p:nvSpPr>
        <p:spPr bwMode="auto">
          <a:xfrm>
            <a:off x="468313" y="1268413"/>
            <a:ext cx="76327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Риск в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неправильном определении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образовательного маршрута детей с ОВЗ (потенциальное наличие противоречий между требованиями родителей, рекомендациями цПМПК и возможностями ребенка); </a:t>
            </a:r>
          </a:p>
          <a:p>
            <a:pPr algn="just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Отсутствие заключения цПМПК, позднее обращение родителями в комиссию.</a:t>
            </a:r>
          </a:p>
          <a:p>
            <a:pPr algn="just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Диагноз цПМПК не соответствует уровню развития, недостаточно рекомендаций для его адекватного образования.</a:t>
            </a:r>
          </a:p>
          <a:p>
            <a:pPr algn="just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Неприятие родителями информации от сотрудников МДОУ о развитии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913" y="2276475"/>
            <a:ext cx="6553200" cy="25923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04825" y="4933950"/>
            <a:ext cx="8278813" cy="1587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</a:rPr>
              <a:t>Презентацию </a:t>
            </a:r>
            <a:r>
              <a:rPr lang="ru-RU" sz="2000" b="1" dirty="0" smtClean="0">
                <a:solidFill>
                  <a:srgbClr val="00B050"/>
                </a:solidFill>
              </a:rPr>
              <a:t>подготовили </a:t>
            </a:r>
            <a:r>
              <a:rPr lang="ru-RU" sz="2000" b="1" dirty="0">
                <a:solidFill>
                  <a:srgbClr val="00B050"/>
                </a:solidFill>
              </a:rPr>
              <a:t>Наталья Валентиновна Новикова,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</a:rPr>
              <a:t>заведующая МДОУ «Детским садом №5 СЕРПАНТИН</a:t>
            </a:r>
            <a:r>
              <a:rPr lang="ru-RU" sz="2000" b="1" dirty="0" smtClean="0">
                <a:solidFill>
                  <a:srgbClr val="00B050"/>
                </a:solidFill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Екатерина Алексеевна Курганова – старший воспитатель.</a:t>
            </a:r>
            <a:endParaRPr lang="ru-RU" sz="2000" b="1" dirty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</a:rPr>
              <a:t>т. (8 48536) 6 86 00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</a:rPr>
              <a:t>E-mail: </a:t>
            </a:r>
            <a:r>
              <a:rPr lang="en-US" sz="2000" b="1" dirty="0">
                <a:solidFill>
                  <a:srgbClr val="00B050"/>
                </a:solidFill>
                <a:hlinkClick r:id="rId2"/>
              </a:rPr>
              <a:t>cerpantin5@mail.ru</a:t>
            </a:r>
            <a:endParaRPr lang="ru-RU" sz="2000" b="1" dirty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31829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0" y="0"/>
            <a:ext cx="9144000" cy="687228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400000">
            <a:off x="-1040607" y="3904457"/>
            <a:ext cx="3992563" cy="30480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A5A0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800" b="1" dirty="0">
              <a:ln w="9525"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300663"/>
            <a:ext cx="5951538" cy="9175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indent="540385" algn="just" hangingPunct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07950" y="333375"/>
            <a:ext cx="7559675" cy="5908675"/>
          </a:xfrm>
          <a:prstGeom prst="rect">
            <a:avLst/>
          </a:prstGeom>
        </p:spPr>
        <p:txBody>
          <a:bodyPr>
            <a:spAutoFit/>
          </a:bodyPr>
          <a:lstStyle>
            <a:lvl1pPr indent="-2921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Новикова Наталья Валентиновна, заведующий МДОУ «Детский сад №5 СЕРПАНТИН».</a:t>
            </a:r>
          </a:p>
          <a:p>
            <a:pPr algn="just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Курганова Екатерина Алексеевна, старший воспитатель;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Чубукова Руслана Александровна, педагог - психолог;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Зубова Нина Алексеевна, инструктор по физической культуре;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Егорова Елена Вячеславовна, музыкальный руководитель; 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Кузнецова Елена Алексеевна, учитель - логопед;</a:t>
            </a:r>
          </a:p>
          <a:p>
            <a:pPr algn="just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Воспитатели: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Аскарова Наила Йолчу кзы,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Извекова Елена Викторовна,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Кашеварова Надежда Игоревна,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Кобылкина Светлана Николаевна,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Кротова Наталья Владимировна,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Мареева Анастасия Владимировна,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Наумова Оксана Андреевна,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Погосян Алла Андреевна, 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Рачкова Ольга Викторовна,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Соломатова Александра Павловна,</a:t>
            </a:r>
          </a:p>
          <a:p>
            <a:pPr algn="just" eaLnBrk="1" hangingPunct="1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Степанова Екатерина Владимировна.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-185738"/>
            <a:ext cx="19558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588" y="1466850"/>
            <a:ext cx="6696075" cy="1627188"/>
          </a:xfrm>
        </p:spPr>
        <p:txBody>
          <a:bodyPr/>
          <a:lstStyle/>
          <a:p>
            <a:pPr algn="l">
              <a:defRPr/>
            </a:pPr>
            <a:r>
              <a:rPr lang="ru-RU" sz="2400" b="1" u="sng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u="sng" spc="1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b="1" spc="1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spc="1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spc="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500" b="1" spc="200" dirty="0">
                <a:latin typeface="Times New Roman" pitchFamily="18" charset="0"/>
                <a:cs typeface="Times New Roman" pitchFamily="18" charset="0"/>
              </a:rPr>
              <a:t>вариативных форм работы </a:t>
            </a:r>
            <a:r>
              <a:rPr lang="ru-RU" sz="2500" b="1" spc="200" dirty="0" smtClean="0">
                <a:latin typeface="Times New Roman" pitchFamily="18" charset="0"/>
                <a:cs typeface="Times New Roman" pitchFamily="18" charset="0"/>
              </a:rPr>
              <a:t>для детей ООП в </a:t>
            </a:r>
            <a:r>
              <a:rPr lang="ru-RU" sz="2500" b="1" spc="200" dirty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500" spc="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spc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631825" y="2997200"/>
            <a:ext cx="7777163" cy="2663825"/>
          </a:xfrm>
          <a:prstGeom prst="rect">
            <a:avLst/>
          </a:prstGeom>
        </p:spPr>
        <p:txBody>
          <a:bodyPr>
            <a:spAutoFit/>
          </a:bodyPr>
          <a:lstStyle>
            <a:lvl1pPr indent="-2921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b="1" u="sng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lnSpc>
                <a:spcPct val="114000"/>
              </a:lnSpc>
              <a:buFont typeface="Wingdings" pitchFamily="2" charset="2"/>
              <a:buChar char="v"/>
            </a:pPr>
            <a:r>
              <a:rPr lang="ru-RU" altLang="ru-RU" sz="23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Разработать и апробировать вариативные формы работы</a:t>
            </a:r>
            <a:r>
              <a:rPr lang="ru-RU" altLang="ru-RU" sz="23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ru-RU" altLang="ru-RU" sz="2300" b="1" i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114000"/>
              </a:lnSpc>
              <a:buFont typeface="Wingdings" pitchFamily="2" charset="2"/>
              <a:buChar char="v"/>
            </a:pPr>
            <a:r>
              <a:rPr lang="ru-RU" altLang="ru-RU" sz="23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Обеспечить психолого-педагогическое сопровождение развития детей.</a:t>
            </a:r>
            <a:endParaRPr lang="ru-RU" altLang="ru-RU" sz="2300" b="1" i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114000"/>
              </a:lnSpc>
              <a:buFont typeface="Wingdings" pitchFamily="2" charset="2"/>
              <a:buChar char="v"/>
            </a:pPr>
            <a:r>
              <a:rPr lang="ru-RU" altLang="ru-RU" sz="2300" b="1" i="1">
                <a:latin typeface="Times New Roman" pitchFamily="18" charset="0"/>
                <a:cs typeface="Calibri" pitchFamily="34" charset="0"/>
              </a:rPr>
              <a:t>Распространить опыт работы ДОУ. </a:t>
            </a:r>
            <a:endParaRPr lang="ru-RU" altLang="ru-RU" sz="23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-173038"/>
            <a:ext cx="1635125" cy="15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1870" y="404664"/>
            <a:ext cx="6959604" cy="10801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700" b="1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rgbClr val="0000FF"/>
                </a:solidFill>
              </a:rPr>
              <a:t> </a:t>
            </a:r>
            <a:r>
              <a:rPr lang="ru-RU" sz="7200" b="1" dirty="0" smtClean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rgbClr val="0000FF"/>
                </a:solidFill>
              </a:rPr>
              <a:t>ПРОЕКТ «Маленькая </a:t>
            </a:r>
            <a:r>
              <a:rPr lang="ru-RU" sz="7200" b="1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rgbClr val="0000FF"/>
                </a:solidFill>
              </a:rPr>
              <a:t>территория – </a:t>
            </a:r>
            <a:endParaRPr lang="en-GB" sz="7200" b="1" dirty="0">
              <a:ln>
                <a:solidFill>
                  <a:sysClr val="windowText" lastClr="000000">
                    <a:lumMod val="85000"/>
                    <a:lumOff val="15000"/>
                  </a:sysClr>
                </a:solidFill>
              </a:ln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rgbClr val="0000FF"/>
                </a:solidFill>
              </a:rPr>
              <a:t>большие возможности»</a:t>
            </a:r>
            <a:endParaRPr lang="ru-RU" sz="7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-69850" y="0"/>
            <a:ext cx="9213850" cy="69675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804863"/>
            <a:ext cx="7212012" cy="242887"/>
          </a:xfrm>
        </p:spPr>
        <p:txBody>
          <a:bodyPr/>
          <a:lstStyle/>
          <a:p>
            <a:pPr>
              <a:defRPr/>
            </a:pPr>
            <a:r>
              <a:rPr lang="ru-RU" sz="2800" b="1" spc="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773363" y="6165850"/>
            <a:ext cx="7324726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 bwMode="auto">
          <a:xfrm>
            <a:off x="339329" y="2140430"/>
            <a:ext cx="8424936" cy="53637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  <a:extLst/>
        </p:spPr>
        <p:txBody>
          <a:bodyPr lIns="0" tIns="0" rIns="0" bIns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sz="3600" b="1" i="0" u="sng" kern="1200" spc="10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рассчитан на 1 год: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i="0" kern="1200" spc="10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(январь - март 2019 года) - подготовительный,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i="0" kern="1200" spc="10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(апрель - ноябрь 2019 года) - практический,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i="0" kern="1200" spc="10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(декабрь 2019 года) - аналитический.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90488"/>
            <a:ext cx="1933575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-98425" y="-4763"/>
            <a:ext cx="9213850" cy="69691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950" y="333375"/>
            <a:ext cx="7212013" cy="557213"/>
          </a:xfrm>
        </p:spPr>
        <p:txBody>
          <a:bodyPr/>
          <a:lstStyle/>
          <a:p>
            <a:pPr>
              <a:defRPr/>
            </a:pPr>
            <a:r>
              <a:rPr lang="ru-RU" sz="2800" b="1" spc="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773363" y="6165850"/>
            <a:ext cx="7324726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 bwMode="auto">
          <a:xfrm>
            <a:off x="219892" y="1412776"/>
            <a:ext cx="8456564" cy="49685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  <a:extLst/>
        </p:spPr>
        <p:txBody>
          <a:bodyPr lIns="0" tIns="0" rIns="0" bIns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1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модель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вариативных форм образования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детей дошкольного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возраста с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ООП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условиях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ДОУ. </a:t>
            </a:r>
          </a:p>
          <a:p>
            <a:pPr marL="5461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Подобраны </a:t>
            </a: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и апробированы вариативные формы  психолого-педагогического сопровождения родителей (законных представителей) детей с ООП.</a:t>
            </a:r>
          </a:p>
          <a:p>
            <a:pPr marL="54610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Распространены методические материалы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проекту в Ярославской области.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173038"/>
            <a:ext cx="1906588" cy="1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-19050" y="-42863"/>
            <a:ext cx="9240838" cy="6900863"/>
          </a:xfrm>
        </p:spPr>
      </p:pic>
      <p:sp>
        <p:nvSpPr>
          <p:cNvPr id="2" name="Прямоугольник 1"/>
          <p:cNvSpPr/>
          <p:nvPr/>
        </p:nvSpPr>
        <p:spPr>
          <a:xfrm>
            <a:off x="-2773363" y="6165850"/>
            <a:ext cx="7324726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1162050" y="3586163"/>
            <a:ext cx="7829550" cy="1649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F4F8"/>
              </a:clrFrom>
              <a:clrTo>
                <a:srgbClr val="E9F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84763"/>
            <a:ext cx="52482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173038"/>
            <a:ext cx="1906588" cy="1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180975" y="838200"/>
            <a:ext cx="80311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Рост количества детей с ограниченными возможностями здоровья, в том числе детей - инвалидов.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graphicFrame>
        <p:nvGraphicFramePr>
          <p:cNvPr id="21512" name="Диаграмма 9"/>
          <p:cNvGraphicFramePr>
            <a:graphicFrameLocks/>
          </p:cNvGraphicFramePr>
          <p:nvPr/>
        </p:nvGraphicFramePr>
        <p:xfrm>
          <a:off x="881063" y="1778000"/>
          <a:ext cx="7342187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7" imgW="7346317" imgH="3298222" progId="Excel.Chart.8">
                  <p:embed/>
                </p:oleObj>
              </mc:Choice>
              <mc:Fallback>
                <p:oleObj r:id="rId7" imgW="7346317" imgH="3298222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778000"/>
                        <a:ext cx="7342187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260350" y="280988"/>
            <a:ext cx="7212013" cy="5572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нам это необходимо?</a:t>
            </a:r>
            <a:endParaRPr lang="ru-RU" sz="2800" b="1" spc="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0" y="0"/>
            <a:ext cx="9242425" cy="6900863"/>
          </a:xfrm>
        </p:spPr>
      </p:pic>
      <p:sp>
        <p:nvSpPr>
          <p:cNvPr id="2" name="Прямоугольник 1"/>
          <p:cNvSpPr/>
          <p:nvPr/>
        </p:nvSpPr>
        <p:spPr>
          <a:xfrm>
            <a:off x="-2773363" y="6165850"/>
            <a:ext cx="7324726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1162050" y="3586163"/>
            <a:ext cx="7829550" cy="1649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F4F8"/>
              </a:clrFrom>
              <a:clrTo>
                <a:srgbClr val="E9F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84763"/>
            <a:ext cx="52482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173038"/>
            <a:ext cx="1906588" cy="1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179388" y="765175"/>
            <a:ext cx="7626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Расширение спектра нарушений в развитии детей и степени тяжести имеющихся патологий.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graphicFrame>
        <p:nvGraphicFramePr>
          <p:cNvPr id="22536" name="Диаграмма 8"/>
          <p:cNvGraphicFramePr>
            <a:graphicFrameLocks/>
          </p:cNvGraphicFramePr>
          <p:nvPr/>
        </p:nvGraphicFramePr>
        <p:xfrm>
          <a:off x="41275" y="1676400"/>
          <a:ext cx="4560888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r:id="rId7" imgW="4560203" imgH="3389670" progId="Excel.Chart.8">
                  <p:embed/>
                </p:oleObj>
              </mc:Choice>
              <mc:Fallback>
                <p:oleObj r:id="rId7" imgW="4560203" imgH="3389670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676400"/>
                        <a:ext cx="4560888" cy="338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Диаграмма 9"/>
          <p:cNvGraphicFramePr>
            <a:graphicFrameLocks/>
          </p:cNvGraphicFramePr>
          <p:nvPr/>
        </p:nvGraphicFramePr>
        <p:xfrm>
          <a:off x="4621213" y="1665288"/>
          <a:ext cx="4668837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r:id="rId9" imgW="4669941" imgH="3401863" progId="Excel.Chart.8">
                  <p:embed/>
                </p:oleObj>
              </mc:Choice>
              <mc:Fallback>
                <p:oleObj r:id="rId9" imgW="4669941" imgH="3401863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665288"/>
                        <a:ext cx="4668837" cy="340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158750" y="280988"/>
            <a:ext cx="7213600" cy="5572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нам это необходимо?</a:t>
            </a:r>
            <a:endParaRPr lang="ru-RU" sz="2800" b="1" spc="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-19050" y="-42863"/>
            <a:ext cx="9240838" cy="6900863"/>
          </a:xfrm>
        </p:spPr>
      </p:pic>
      <p:sp>
        <p:nvSpPr>
          <p:cNvPr id="2" name="Прямоугольник 1"/>
          <p:cNvSpPr/>
          <p:nvPr/>
        </p:nvSpPr>
        <p:spPr>
          <a:xfrm>
            <a:off x="-2773363" y="6165850"/>
            <a:ext cx="7324726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b="1" spc="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1162050" y="3586163"/>
            <a:ext cx="7829550" cy="1649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F4F8"/>
              </a:clrFrom>
              <a:clrTo>
                <a:srgbClr val="E9F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84763"/>
            <a:ext cx="52482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173038"/>
            <a:ext cx="1906588" cy="1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179388" y="2420938"/>
            <a:ext cx="4429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Конституционное право родителей выбора модели (формы + методы + технологии) образования для своего ребенка.</a:t>
            </a:r>
          </a:p>
        </p:txBody>
      </p:sp>
      <p:pic>
        <p:nvPicPr>
          <p:cNvPr id="23560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895475"/>
            <a:ext cx="38830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260350" y="431800"/>
            <a:ext cx="7212013" cy="5572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нам это необходимо?</a:t>
            </a:r>
            <a:endParaRPr lang="ru-RU" sz="2800" b="1" spc="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328"/>
          <a:stretch>
            <a:fillRect/>
          </a:stretch>
        </p:blipFill>
        <p:spPr>
          <a:xfrm>
            <a:off x="-36513" y="0"/>
            <a:ext cx="9180513" cy="6965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7212013" cy="1152525"/>
          </a:xfrm>
        </p:spPr>
        <p:txBody>
          <a:bodyPr/>
          <a:lstStyle/>
          <a:p>
            <a:pPr>
              <a:defRPr/>
            </a:pPr>
            <a:r>
              <a:rPr lang="ru-RU" sz="20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Вариативные формы </a:t>
            </a:r>
            <a:br>
              <a:rPr lang="ru-RU" sz="20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инклюзивного образования </a:t>
            </a:r>
            <a:br>
              <a:rPr lang="ru-RU" sz="20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МДОУ «Детский сад №5 СЕРПАНТИН»</a:t>
            </a:r>
            <a:endParaRPr lang="ru-RU" sz="2000" b="1" spc="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08625" y="1557338"/>
            <a:ext cx="2238375" cy="1149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altLang="ru-RU" sz="3200" b="1" i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Виды инклюзии</a:t>
            </a:r>
          </a:p>
        </p:txBody>
      </p:sp>
      <p:pic>
        <p:nvPicPr>
          <p:cNvPr id="24581" name="Picture 9" descr="придумал_эври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10080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95536" y="1700808"/>
            <a:ext cx="2972404" cy="1451906"/>
          </a:xfrm>
          <a:prstGeom prst="wedgeRectCallout">
            <a:avLst>
              <a:gd name="adj1" fmla="val 98884"/>
              <a:gd name="adj2" fmla="val -2435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Точечная инклюзия</a:t>
            </a:r>
            <a:r>
              <a:rPr lang="ru-RU" alt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23528" y="4581128"/>
            <a:ext cx="3408345" cy="1649221"/>
          </a:xfrm>
          <a:prstGeom prst="wedgeRectCallout">
            <a:avLst>
              <a:gd name="adj1" fmla="val 60053"/>
              <a:gd name="adj2" fmla="val -108346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endParaRPr lang="ru-RU" alt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alt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Частичная инклюзия</a:t>
            </a:r>
            <a:endParaRPr lang="ru-RU" alt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220072" y="4509120"/>
            <a:ext cx="3672160" cy="1728192"/>
          </a:xfrm>
          <a:prstGeom prst="wedgeRectCallout">
            <a:avLst>
              <a:gd name="adj1" fmla="val 14416"/>
              <a:gd name="adj2" fmla="val -130099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endParaRPr lang="ru-RU" alt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alt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Полная инклюзия</a:t>
            </a:r>
            <a:endParaRPr lang="ru-RU" alt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-180975"/>
            <a:ext cx="19065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3064</TotalTime>
  <Words>512</Words>
  <Application>Microsoft Office PowerPoint</Application>
  <PresentationFormat>Экран (4:3)</PresentationFormat>
  <Paragraphs>146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Calibri</vt:lpstr>
      <vt:lpstr>Arial</vt:lpstr>
      <vt:lpstr>Ariston</vt:lpstr>
      <vt:lpstr>Times New Roman</vt:lpstr>
      <vt:lpstr>Arial Unicode MS</vt:lpstr>
      <vt:lpstr>Wingdings</vt:lpstr>
      <vt:lpstr>MirDetstva</vt:lpstr>
      <vt:lpstr>1_Office Theme</vt:lpstr>
      <vt:lpstr>Диаграмма Microsoft Office Excel</vt:lpstr>
      <vt:lpstr>Презентация PowerPoint</vt:lpstr>
      <vt:lpstr>     </vt:lpstr>
      <vt:lpstr>Цель проекта:   Внедрение вариативных форм работы для детей ООП в ДОУ.</vt:lpstr>
      <vt:lpstr>ПРОДОЛЖИТЕЛЬНОСТЬ ПРОЕКТА: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Вариативные формы  инклюзивного образования  в МДОУ «Детский сад №5 СЕРПАНТИН»</vt:lpstr>
      <vt:lpstr>Организации-партнеры:</vt:lpstr>
      <vt:lpstr>Риски:</vt:lpstr>
      <vt:lpstr>СПАСИБО  ЗА 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Serpantin</dc:creator>
  <dc:description>http://propowerpoint.ru - Бесплатные шаблоны для презентаций. Полезные советы и уроки  PowerPoint .</dc:description>
  <cp:lastModifiedBy>Екатерина</cp:lastModifiedBy>
  <cp:revision>338</cp:revision>
  <cp:lastPrinted>2019-01-28T06:50:33Z</cp:lastPrinted>
  <dcterms:created xsi:type="dcterms:W3CDTF">2016-10-16T09:44:33Z</dcterms:created>
  <dcterms:modified xsi:type="dcterms:W3CDTF">2019-04-03T05:17:08Z</dcterms:modified>
</cp:coreProperties>
</file>