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7193" autoAdjust="0"/>
  </p:normalViewPr>
  <p:slideViewPr>
    <p:cSldViewPr>
      <p:cViewPr varScale="1">
        <p:scale>
          <a:sx n="71" d="100"/>
          <a:sy n="71" d="100"/>
        </p:scale>
        <p:origin x="-48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94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E6A06-F6F8-462C-BDD0-3F191068EF2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00A71-4162-4BD3-8F6B-6481B7D53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35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92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716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56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43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55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819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00A71-4162-4BD3-8F6B-6481B7D534B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79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A46AD6-E885-4C53-AA0F-FFE35459DB37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CFCF49-DABB-468D-80EB-1791E49F15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84664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Сидим </a:t>
            </a:r>
            <a:r>
              <a:rPr lang="ru-RU" sz="3200" b="1" i="1" dirty="0">
                <a:solidFill>
                  <a:srgbClr val="FF0000"/>
                </a:solidFill>
              </a:rPr>
              <a:t>дома, не скучаем, все здоровье укрепляем</a:t>
            </a:r>
            <a:r>
              <a:rPr lang="ru-RU" sz="3200" b="1" i="1" dirty="0" smtClean="0">
                <a:solidFill>
                  <a:srgbClr val="FF0000"/>
                </a:solidFill>
              </a:rPr>
              <a:t>!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368752" cy="3816424"/>
          </a:xfrm>
        </p:spPr>
        <p:txBody>
          <a:bodyPr>
            <a:noAutofit/>
          </a:bodyPr>
          <a:lstStyle/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утреннюю зарядку с самого раннего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Вашего ребёнка можно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сделать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домашней традицией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Лучше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просто показать ребёнку,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как нужно делать,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 принять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активное участие в самом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лишние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 не повредят, а детям гораздо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интереснее делать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зарядку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вместе!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инструктора по физической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культуры: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Зубовой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Нины Алексеевны</a:t>
            </a:r>
          </a:p>
        </p:txBody>
      </p:sp>
    </p:spTree>
    <p:extLst>
      <p:ext uri="{BB962C8B-B14F-4D97-AF65-F5344CB8AC3E}">
        <p14:creationId xmlns:p14="http://schemas.microsoft.com/office/powerpoint/2010/main" val="38487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0" i="1" dirty="0">
                <a:solidFill>
                  <a:srgbClr val="FF0000"/>
                </a:solidFill>
              </a:rPr>
              <a:t>Будьте здоровы и помните: «Чтобы сделать ребёнка умным и рассудительным сделайте его крепким и здоровым</a:t>
            </a:r>
            <a:r>
              <a:rPr lang="ru-RU" sz="2000" b="0" i="1" dirty="0" smtClean="0">
                <a:solidFill>
                  <a:srgbClr val="FF0000"/>
                </a:solidFill>
              </a:rPr>
              <a:t>»!</a:t>
            </a:r>
            <a:br>
              <a:rPr lang="ru-RU" sz="2000" b="0" i="1" dirty="0" smtClean="0">
                <a:solidFill>
                  <a:srgbClr val="FF0000"/>
                </a:solidFill>
              </a:rPr>
            </a:br>
            <a:r>
              <a:rPr lang="ru-RU" sz="2000" b="0" i="1" dirty="0">
                <a:solidFill>
                  <a:srgbClr val="FF0000"/>
                </a:solidFill>
              </a:rPr>
              <a:t> </a:t>
            </a:r>
            <a:r>
              <a:rPr lang="ru-RU" sz="2000" b="0" i="1" dirty="0" smtClean="0">
                <a:solidFill>
                  <a:srgbClr val="FF0000"/>
                </a:solidFill>
              </a:rPr>
              <a:t>                                                                                                Ж</a:t>
            </a:r>
            <a:r>
              <a:rPr lang="ru-RU" sz="2000" b="0" i="1" dirty="0">
                <a:solidFill>
                  <a:srgbClr val="FF0000"/>
                </a:solidFill>
              </a:rPr>
              <a:t>. Руссо.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Для дневной разминки предлагаю подвигаться вместе с весёлыми 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Чудариками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384" y="1543263"/>
            <a:ext cx="5723681" cy="3219571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0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1573611"/>
            <a:ext cx="8280920" cy="5256584"/>
          </a:xfrm>
        </p:spPr>
        <p:txBody>
          <a:bodyPr/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/>
              <a:t/>
            </a:r>
            <a:br>
              <a:rPr lang="ru-RU" b="0" dirty="0"/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152" y="1484784"/>
            <a:ext cx="2746648" cy="49988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C:\Users\DELL\Desktop\куп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968552" cy="619152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580112" y="692696"/>
            <a:ext cx="3203848" cy="45243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Для детей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дошкольного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возраста </a:t>
            </a:r>
            <a:endParaRPr lang="ru-RU" sz="2800" b="1" i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u="sng" dirty="0" smtClean="0">
                <a:solidFill>
                  <a:srgbClr val="FF0000"/>
                </a:solidFill>
              </a:rPr>
              <a:t>от </a:t>
            </a:r>
            <a:r>
              <a:rPr lang="ru-RU" sz="2800" b="1" i="1" u="sng" dirty="0">
                <a:solidFill>
                  <a:srgbClr val="FF0000"/>
                </a:solidFill>
              </a:rPr>
              <a:t>3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до </a:t>
            </a:r>
            <a:r>
              <a:rPr lang="ru-RU" sz="2800" b="1" i="1" u="sng" dirty="0">
                <a:solidFill>
                  <a:srgbClr val="FF0000"/>
                </a:solidFill>
              </a:rPr>
              <a:t>5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лет</a:t>
            </a:r>
          </a:p>
          <a:p>
            <a:pPr algn="ctr"/>
            <a:endParaRPr lang="ru-RU" sz="2400" b="1" i="1" dirty="0">
              <a:solidFill>
                <a:srgbClr val="FF0000"/>
              </a:solidFill>
            </a:endParaRP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Дозировка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упражнений</a:t>
            </a:r>
            <a:endParaRPr lang="ru-RU" sz="2400" b="1" i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2060"/>
                </a:solidFill>
              </a:rPr>
              <a:t>от 4 до 6 раз</a:t>
            </a:r>
            <a:endParaRPr lang="ru-RU" sz="24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891480"/>
            <a:ext cx="4032448" cy="5760640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/>
            <a:r>
              <a:rPr lang="ru-RU" sz="2400" i="1" dirty="0" smtClean="0">
                <a:solidFill>
                  <a:srgbClr val="FF0000"/>
                </a:solidFill>
              </a:rPr>
              <a:t>Утренняя гимнастика для детей 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от 5 до 7 лет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400" b="0" i="1" dirty="0" smtClean="0">
                <a:solidFill>
                  <a:srgbClr val="002060"/>
                </a:solidFill>
              </a:rPr>
              <a:t>Дозировка упражнений</a:t>
            </a:r>
            <a:br>
              <a:rPr lang="ru-RU" sz="2400" b="0" i="1" dirty="0" smtClean="0">
                <a:solidFill>
                  <a:srgbClr val="002060"/>
                </a:solidFill>
              </a:rPr>
            </a:br>
            <a:r>
              <a:rPr lang="ru-RU" sz="2400" b="0" i="1" u="sng" dirty="0" smtClean="0">
                <a:solidFill>
                  <a:srgbClr val="002060"/>
                </a:solidFill>
              </a:rPr>
              <a:t>от 6 до 8 раз.</a:t>
            </a:r>
            <a:br>
              <a:rPr lang="ru-RU" sz="2400" b="0" i="1" u="sng" dirty="0" smtClean="0">
                <a:solidFill>
                  <a:srgbClr val="002060"/>
                </a:solidFill>
              </a:rPr>
            </a:br>
            <a:r>
              <a:rPr lang="ru-RU" sz="2000" b="0" dirty="0" smtClean="0">
                <a:solidFill>
                  <a:srgbClr val="002060"/>
                </a:solidFill>
              </a:rPr>
              <a:t> </a:t>
            </a:r>
            <a:br>
              <a:rPr lang="ru-RU" sz="2000" b="0" dirty="0" smtClean="0">
                <a:solidFill>
                  <a:srgbClr val="002060"/>
                </a:solidFill>
              </a:rPr>
            </a:br>
            <a:r>
              <a:rPr lang="ru-RU" sz="2000" b="0" i="1" dirty="0" smtClean="0">
                <a:solidFill>
                  <a:srgbClr val="002060"/>
                </a:solidFill>
              </a:rPr>
              <a:t>Разучивание комплекса </a:t>
            </a:r>
            <a:r>
              <a:rPr lang="ru-RU" sz="2000" b="0" i="1" dirty="0" smtClean="0">
                <a:solidFill>
                  <a:srgbClr val="002060"/>
                </a:solidFill>
              </a:rPr>
              <a:t/>
            </a:r>
            <a:br>
              <a:rPr lang="ru-RU" sz="2000" b="0" i="1" dirty="0" smtClean="0">
                <a:solidFill>
                  <a:srgbClr val="002060"/>
                </a:solidFill>
              </a:rPr>
            </a:br>
            <a:r>
              <a:rPr lang="ru-RU" sz="2000" b="0" i="1" dirty="0" smtClean="0">
                <a:solidFill>
                  <a:srgbClr val="002060"/>
                </a:solidFill>
              </a:rPr>
              <a:t>можно </a:t>
            </a:r>
            <a:r>
              <a:rPr lang="ru-RU" sz="2000" b="0" i="1" dirty="0" smtClean="0">
                <a:solidFill>
                  <a:srgbClr val="002060"/>
                </a:solidFill>
              </a:rPr>
              <a:t>начать </a:t>
            </a:r>
            <a:br>
              <a:rPr lang="ru-RU" sz="2000" b="0" i="1" dirty="0" smtClean="0">
                <a:solidFill>
                  <a:srgbClr val="002060"/>
                </a:solidFill>
              </a:rPr>
            </a:br>
            <a:r>
              <a:rPr lang="ru-RU" sz="2000" b="0" i="1" u="sng" dirty="0" smtClean="0">
                <a:solidFill>
                  <a:srgbClr val="002060"/>
                </a:solidFill>
              </a:rPr>
              <a:t>с 6 – 7 упражнений </a:t>
            </a:r>
            <a:r>
              <a:rPr lang="ru-RU" sz="2000" b="0" i="1" dirty="0" smtClean="0">
                <a:solidFill>
                  <a:srgbClr val="002060"/>
                </a:solidFill>
              </a:rPr>
              <a:t/>
            </a:r>
            <a:br>
              <a:rPr lang="ru-RU" sz="2000" b="0" i="1" dirty="0" smtClean="0">
                <a:solidFill>
                  <a:srgbClr val="002060"/>
                </a:solidFill>
              </a:rPr>
            </a:br>
            <a:r>
              <a:rPr lang="ru-RU" sz="2000" b="0" i="1" dirty="0" smtClean="0">
                <a:solidFill>
                  <a:srgbClr val="002060"/>
                </a:solidFill>
              </a:rPr>
              <a:t>и постепенно выполнять </a:t>
            </a:r>
            <a:r>
              <a:rPr lang="ru-RU" sz="2000" b="0" i="1" dirty="0" smtClean="0">
                <a:solidFill>
                  <a:srgbClr val="002060"/>
                </a:solidFill>
              </a:rPr>
              <a:t/>
            </a:r>
            <a:br>
              <a:rPr lang="ru-RU" sz="2000" b="0" i="1" dirty="0" smtClean="0">
                <a:solidFill>
                  <a:srgbClr val="002060"/>
                </a:solidFill>
              </a:rPr>
            </a:br>
            <a:r>
              <a:rPr lang="ru-RU" sz="2000" b="0" i="1" dirty="0" smtClean="0">
                <a:solidFill>
                  <a:srgbClr val="002060"/>
                </a:solidFill>
              </a:rPr>
              <a:t>весь </a:t>
            </a:r>
            <a:r>
              <a:rPr lang="ru-RU" sz="2000" b="0" i="1" dirty="0" smtClean="0">
                <a:solidFill>
                  <a:srgbClr val="002060"/>
                </a:solidFill>
              </a:rPr>
              <a:t>комплекс</a:t>
            </a:r>
            <a:r>
              <a:rPr lang="ru-RU" sz="2000" b="0" dirty="0" smtClean="0">
                <a:solidFill>
                  <a:srgbClr val="002060"/>
                </a:solidFill>
              </a:rPr>
              <a:t>.</a:t>
            </a:r>
            <a:endParaRPr lang="ru-RU" sz="2000" b="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C:\Users\DELL\Desktop\5 уг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3"/>
          <a:stretch/>
        </p:blipFill>
        <p:spPr bwMode="auto">
          <a:xfrm>
            <a:off x="323528" y="332656"/>
            <a:ext cx="4320480" cy="6192688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 flipV="1">
            <a:off x="4788024" y="332656"/>
            <a:ext cx="3888432" cy="309634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2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DELL\Desktop\6 уг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4" y="346749"/>
            <a:ext cx="4104456" cy="599897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7" name="Объект 6" descr="C:\Users\DELL\Desktop\7 у з.jpg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6749"/>
            <a:ext cx="4104456" cy="599897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9659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5489" y="260648"/>
            <a:ext cx="4392489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b="0" i="1" dirty="0" smtClean="0">
                <a:solidFill>
                  <a:srgbClr val="0070C0"/>
                </a:solidFill>
              </a:rPr>
              <a:t>По окончанию зарядки, переходим к водным процедурам!</a:t>
            </a:r>
            <a:endParaRPr lang="ru-RU" sz="3100" b="0" i="1" dirty="0">
              <a:solidFill>
                <a:srgbClr val="0070C0"/>
              </a:solidFill>
            </a:endParaRPr>
          </a:p>
        </p:txBody>
      </p:sp>
      <p:pic>
        <p:nvPicPr>
          <p:cNvPr id="6" name="Объект 5" descr="C:\Users\DELL\Desktop\8 у з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176464" cy="626469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1035" name="Picture 11" descr="C:\Users\DELL\Desktop\в пр 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80928"/>
            <a:ext cx="2867340" cy="3096345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5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9080"/>
            <a:ext cx="8173536" cy="1885960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400" i="1" dirty="0">
                <a:solidFill>
                  <a:srgbClr val="C00000"/>
                </a:solidFill>
              </a:rPr>
              <a:t>Сделайте вместе с </a:t>
            </a:r>
            <a:r>
              <a:rPr lang="ru-RU" sz="2400" i="1" dirty="0" smtClean="0">
                <a:solidFill>
                  <a:srgbClr val="C00000"/>
                </a:solidFill>
              </a:rPr>
              <a:t>детьми простые упражнения игрового </a:t>
            </a:r>
            <a:r>
              <a:rPr lang="ru-RU" sz="2400" i="1" dirty="0" err="1" smtClean="0">
                <a:solidFill>
                  <a:srgbClr val="C00000"/>
                </a:solidFill>
              </a:rPr>
              <a:t>стретчингка</a:t>
            </a:r>
            <a:r>
              <a:rPr lang="ru-RU" sz="2400" i="1" dirty="0" smtClean="0">
                <a:solidFill>
                  <a:srgbClr val="C00000"/>
                </a:solidFill>
              </a:rPr>
              <a:t>: </a:t>
            </a:r>
            <a:br>
              <a:rPr lang="ru-RU" sz="2400" i="1" dirty="0" smtClean="0">
                <a:solidFill>
                  <a:srgbClr val="C00000"/>
                </a:solidFill>
              </a:rPr>
            </a:b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8000" b="1" i="1" dirty="0" smtClean="0">
                <a:solidFill>
                  <a:srgbClr val="C00000"/>
                </a:solidFill>
              </a:rPr>
              <a:t>Упражнения игрового </a:t>
            </a:r>
            <a:r>
              <a:rPr lang="ru-RU" sz="8000" b="1" i="1" dirty="0" err="1" smtClean="0">
                <a:solidFill>
                  <a:srgbClr val="C00000"/>
                </a:solidFill>
              </a:rPr>
              <a:t>стретчинга</a:t>
            </a:r>
            <a:r>
              <a:rPr lang="ru-RU" sz="6700" b="1" i="1" dirty="0" smtClean="0">
                <a:solidFill>
                  <a:srgbClr val="C00000"/>
                </a:solidFill>
              </a:rPr>
              <a:t>. </a:t>
            </a:r>
            <a:endParaRPr lang="ru-RU" sz="6700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5000" b="1" i="1" u="sng" dirty="0" smtClean="0">
                <a:solidFill>
                  <a:srgbClr val="C00000"/>
                </a:solidFill>
              </a:rPr>
              <a:t>Игровой </a:t>
            </a:r>
            <a:r>
              <a:rPr lang="ru-RU" sz="5000" b="1" i="1" u="sng" dirty="0" err="1" smtClean="0">
                <a:solidFill>
                  <a:srgbClr val="C00000"/>
                </a:solidFill>
              </a:rPr>
              <a:t>стретчинг</a:t>
            </a:r>
            <a:r>
              <a:rPr lang="ru-RU" sz="5000" b="1" i="1" dirty="0" smtClean="0">
                <a:solidFill>
                  <a:srgbClr val="C00000"/>
                </a:solidFill>
              </a:rPr>
              <a:t>  </a:t>
            </a:r>
            <a:r>
              <a:rPr lang="ru-RU" i="1" dirty="0" smtClean="0">
                <a:solidFill>
                  <a:srgbClr val="C00000"/>
                </a:solidFill>
              </a:rPr>
              <a:t>-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sz="3800" b="1" i="1" dirty="0" smtClean="0">
                <a:solidFill>
                  <a:srgbClr val="002060"/>
                </a:solidFill>
              </a:rPr>
              <a:t>это </a:t>
            </a:r>
            <a:r>
              <a:rPr lang="ru-RU" sz="3800" b="1" i="1" dirty="0">
                <a:solidFill>
                  <a:srgbClr val="002060"/>
                </a:solidFill>
              </a:rPr>
              <a:t>специально подобранные упражнения на </a:t>
            </a:r>
            <a:endParaRPr lang="ru-RU" sz="3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800" b="1" i="1" dirty="0" smtClean="0">
                <a:solidFill>
                  <a:srgbClr val="002060"/>
                </a:solidFill>
              </a:rPr>
              <a:t>растяжку </a:t>
            </a:r>
            <a:r>
              <a:rPr lang="ru-RU" sz="3800" b="1" i="1" dirty="0">
                <a:solidFill>
                  <a:srgbClr val="002060"/>
                </a:solidFill>
              </a:rPr>
              <a:t>мышц, проводимые с детьми в игровой форме</a:t>
            </a:r>
            <a:r>
              <a:rPr lang="ru-RU" sz="3800" b="1" i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sz="3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5000" b="1" i="1" u="sng" dirty="0">
                <a:solidFill>
                  <a:srgbClr val="FF0000"/>
                </a:solidFill>
              </a:rPr>
              <a:t>Польза </a:t>
            </a:r>
            <a:r>
              <a:rPr lang="ru-RU" sz="5000" b="1" i="1" u="sng" dirty="0" err="1">
                <a:solidFill>
                  <a:srgbClr val="FF0000"/>
                </a:solidFill>
              </a:rPr>
              <a:t>стретчинга</a:t>
            </a:r>
            <a:r>
              <a:rPr lang="ru-RU" sz="3800" i="1" dirty="0">
                <a:solidFill>
                  <a:srgbClr val="FF0000"/>
                </a:solidFill>
              </a:rPr>
              <a:t>:</a:t>
            </a:r>
          </a:p>
          <a:p>
            <a:pPr marL="0" lvl="0" indent="0">
              <a:buNone/>
            </a:pPr>
            <a:endParaRPr lang="ru-RU" b="1" i="1" dirty="0" smtClean="0"/>
          </a:p>
          <a:p>
            <a:pPr marL="0" lvl="0" indent="0">
              <a:buNone/>
            </a:pPr>
            <a:r>
              <a:rPr lang="ru-RU" sz="3800" b="1" i="1" dirty="0" smtClean="0">
                <a:solidFill>
                  <a:srgbClr val="002060"/>
                </a:solidFill>
              </a:rPr>
              <a:t>У </a:t>
            </a:r>
            <a:r>
              <a:rPr lang="ru-RU" sz="3800" b="1" i="1" dirty="0">
                <a:solidFill>
                  <a:srgbClr val="002060"/>
                </a:solidFill>
              </a:rPr>
              <a:t>детей исчезают комплексы, связанные с физическим несовершенством тела, неумением им управлять.</a:t>
            </a:r>
            <a:endParaRPr lang="ru-RU" sz="3800" b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sz="3800" b="1" i="1" dirty="0">
                <a:solidFill>
                  <a:srgbClr val="002060"/>
                </a:solidFill>
              </a:rPr>
              <a:t>Упражнения направлены на профилактику различных деформаций позвоночника, укрепление его связочного аппарата, формирование правильной осанки.</a:t>
            </a:r>
            <a:endParaRPr lang="ru-RU" sz="3800" b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sz="3800" b="1" i="1" dirty="0">
                <a:solidFill>
                  <a:srgbClr val="002060"/>
                </a:solidFill>
              </a:rPr>
              <a:t>Развиваются эластичность мышц, координация движений, воспитываются выносливость и старательность.</a:t>
            </a:r>
            <a:endParaRPr lang="ru-RU" sz="3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417646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На </a:t>
            </a:r>
            <a:r>
              <a:rPr lang="ru-RU" sz="2000" i="1" dirty="0">
                <a:solidFill>
                  <a:srgbClr val="002060"/>
                </a:solidFill>
              </a:rPr>
              <a:t>поляне возле ёлок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Дом </a:t>
            </a:r>
            <a:r>
              <a:rPr lang="ru-RU" sz="2000" i="1" dirty="0">
                <a:solidFill>
                  <a:srgbClr val="002060"/>
                </a:solidFill>
              </a:rPr>
              <a:t>построен из иголок.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За </a:t>
            </a:r>
            <a:r>
              <a:rPr lang="ru-RU" sz="2000" i="1" dirty="0">
                <a:solidFill>
                  <a:srgbClr val="002060"/>
                </a:solidFill>
              </a:rPr>
              <a:t>травой не виден он,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А жильцов в нём миллион.</a:t>
            </a: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i="1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400" b="1" i="1" u="sng" dirty="0">
                <a:solidFill>
                  <a:schemeClr val="accent2">
                    <a:lumMod val="75000"/>
                  </a:schemeClr>
                </a:solidFill>
              </a:rPr>
              <a:t>Муравей»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1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i="1" dirty="0" smtClean="0">
                <a:solidFill>
                  <a:srgbClr val="002060"/>
                </a:solidFill>
              </a:rPr>
              <a:t>Сесть</a:t>
            </a:r>
            <a:r>
              <a:rPr lang="ru-RU" sz="1800" i="1" dirty="0">
                <a:solidFill>
                  <a:srgbClr val="002060"/>
                </a:solidFill>
              </a:rPr>
              <a:t>, скрестив ноги. Пальцы рук переплетены на затылке. Медленно наклониться вправо, стараясь достать локтем до пола. Задержаться. То же самое в </a:t>
            </a:r>
            <a:r>
              <a:rPr lang="ru-RU" sz="1800" i="1" dirty="0" smtClean="0">
                <a:solidFill>
                  <a:srgbClr val="002060"/>
                </a:solidFill>
              </a:rPr>
              <a:t>другую сторону.</a:t>
            </a:r>
            <a:endParaRPr lang="ru-RU" sz="1800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sad65.ru/upload/txt/orig_da69277b5c0a68e358fa0eaafc48c90c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756" y="4521544"/>
            <a:ext cx="1958340" cy="165618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499992" y="764704"/>
            <a:ext cx="424847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r>
              <a:rPr lang="ru-RU" sz="2000" i="1" dirty="0" smtClean="0">
                <a:solidFill>
                  <a:srgbClr val="002060"/>
                </a:solidFill>
              </a:rPr>
              <a:t>Шелестя</a:t>
            </a:r>
            <a:r>
              <a:rPr lang="ru-RU" sz="2000" i="1" dirty="0">
                <a:solidFill>
                  <a:srgbClr val="002060"/>
                </a:solidFill>
              </a:rPr>
              <a:t>, шурша травой,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Проползает кнут живой.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Вот он встал и зашипел: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«Подходи</a:t>
            </a:r>
            <a:r>
              <a:rPr lang="ru-RU" sz="2000" i="1" dirty="0">
                <a:solidFill>
                  <a:srgbClr val="002060"/>
                </a:solidFill>
              </a:rPr>
              <a:t>, кто очень </a:t>
            </a:r>
            <a:r>
              <a:rPr lang="ru-RU" sz="2000" i="1" dirty="0" smtClean="0">
                <a:solidFill>
                  <a:srgbClr val="002060"/>
                </a:solidFill>
              </a:rPr>
              <a:t>смел»</a:t>
            </a:r>
            <a:endParaRPr lang="ru-RU" sz="2000" i="1" dirty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400" b="1" u="sng" dirty="0" smtClean="0">
                <a:solidFill>
                  <a:srgbClr val="0070C0"/>
                </a:solidFill>
              </a:rPr>
              <a:t>«Змея».</a:t>
            </a:r>
            <a:r>
              <a:rPr lang="ru-RU" sz="2400" b="1" u="sng" dirty="0">
                <a:solidFill>
                  <a:srgbClr val="0070C0"/>
                </a:solidFill>
              </a:rPr>
              <a:t> </a:t>
            </a:r>
            <a:endParaRPr lang="ru-RU" sz="2400" b="1" u="sng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Лечь </a:t>
            </a:r>
            <a:r>
              <a:rPr lang="ru-RU" i="1" dirty="0">
                <a:solidFill>
                  <a:srgbClr val="002060"/>
                </a:solidFill>
              </a:rPr>
              <a:t>на живот, ноги вместе, руки в упоре около груди ладонями вниз. Медленно поднимаясь на руках</a:t>
            </a:r>
          </a:p>
        </p:txBody>
      </p:sp>
      <p:pic>
        <p:nvPicPr>
          <p:cNvPr id="7" name="Рисунок 6" descr="http://sad65.ru/upload/txt/orig_1335b7a91cb63a1012b5906542bbcf99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979" y="3947936"/>
            <a:ext cx="2448272" cy="16078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2651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http://sad65.ru/upload/txt/orig_76cedfb9a69a9b8f23ee99d18d31315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8742"/>
            <a:ext cx="1685714" cy="175238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5" name="Рисунок 4" descr="http://sad65.ru/upload/txt/orig_afd75c2ab062f23e1a6a3dddf8896da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869160"/>
            <a:ext cx="3464044" cy="1296144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29479" y="442203"/>
            <a:ext cx="38884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Над цветком</a:t>
            </a:r>
            <a:r>
              <a:rPr lang="ru-RU" sz="2000" i="1" dirty="0">
                <a:solidFill>
                  <a:srgbClr val="002060"/>
                </a:solidFill>
              </a:rPr>
              <a:t>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порхает, пляшет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Веерком узорным </a:t>
            </a:r>
            <a:r>
              <a:rPr lang="ru-RU" sz="2000" i="1" dirty="0" smtClean="0">
                <a:solidFill>
                  <a:srgbClr val="002060"/>
                </a:solidFill>
              </a:rPr>
              <a:t>маше</a:t>
            </a:r>
            <a:r>
              <a:rPr lang="ru-RU" sz="2400" i="1" dirty="0" smtClean="0">
                <a:solidFill>
                  <a:srgbClr val="002060"/>
                </a:solidFill>
              </a:rPr>
              <a:t>т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«</a:t>
            </a:r>
            <a:r>
              <a:rPr lang="ru-RU" sz="2400" b="1" i="1" u="sng" dirty="0">
                <a:solidFill>
                  <a:srgbClr val="0070C0"/>
                </a:solidFill>
              </a:rPr>
              <a:t>Бабочка»</a:t>
            </a:r>
            <a:r>
              <a:rPr lang="ru-RU" sz="2400" i="1" u="sng" dirty="0">
                <a:solidFill>
                  <a:srgbClr val="0070C0"/>
                </a:solidFill>
              </a:rPr>
              <a:t> </a:t>
            </a:r>
            <a:endParaRPr lang="ru-RU" sz="2400" i="1" u="sng" dirty="0" smtClean="0">
              <a:solidFill>
                <a:srgbClr val="0070C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Сесть </a:t>
            </a:r>
            <a:r>
              <a:rPr lang="ru-RU" sz="2000" i="1" dirty="0">
                <a:solidFill>
                  <a:srgbClr val="002060"/>
                </a:solidFill>
              </a:rPr>
              <a:t>в позу прямого угла, согнуть ноги в коленях, соединить стопы. Колени развести. Руками обхватить стопы ног, спина прямая. Опустить развернутые колени до пола. Задержаться нужное время. Поднять колени с </a:t>
            </a:r>
            <a:r>
              <a:rPr lang="ru-RU" sz="2000" i="1" dirty="0" smtClean="0">
                <a:solidFill>
                  <a:srgbClr val="002060"/>
                </a:solidFill>
              </a:rPr>
              <a:t>пола.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620689"/>
            <a:ext cx="39239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002060"/>
                </a:solidFill>
              </a:rPr>
              <a:t>Кто отправился в полёт,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i="1" dirty="0">
                <a:solidFill>
                  <a:srgbClr val="002060"/>
                </a:solidFill>
              </a:rPr>
              <a:t>В клюве веточку несёт</a:t>
            </a:r>
            <a:r>
              <a:rPr lang="ru-RU" sz="2000" b="1" i="1" dirty="0">
                <a:solidFill>
                  <a:srgbClr val="002060"/>
                </a:solidFill>
              </a:rPr>
              <a:t>?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17911" y="1328575"/>
            <a:ext cx="432203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0070C0"/>
                </a:solidFill>
              </a:rPr>
              <a:t>«</a:t>
            </a:r>
            <a:r>
              <a:rPr lang="ru-RU" sz="2400" b="1" i="1" u="sng" dirty="0">
                <a:solidFill>
                  <a:srgbClr val="0070C0"/>
                </a:solidFill>
              </a:rPr>
              <a:t>Птица</a:t>
            </a:r>
            <a:r>
              <a:rPr lang="ru-RU" sz="2400" b="1" i="1" u="sng" dirty="0" smtClean="0">
                <a:solidFill>
                  <a:srgbClr val="0070C0"/>
                </a:solidFill>
              </a:rPr>
              <a:t>»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i="1" dirty="0">
                <a:solidFill>
                  <a:srgbClr val="002060"/>
                </a:solidFill>
              </a:rPr>
              <a:t>Сесть в позу прямого угла, ноги развести как можно шире, носки оттянуть, руки соединить за спиной «полочкой», спина прямая. Раз! - взмах руками, наклон к правой ноге, стараемся дотянуться до носка, задерживаемся. Два! - возвращаемся в </a:t>
            </a:r>
            <a:r>
              <a:rPr lang="ru-RU" i="1" dirty="0" err="1">
                <a:solidFill>
                  <a:srgbClr val="002060"/>
                </a:solidFill>
              </a:rPr>
              <a:t>и.п</a:t>
            </a:r>
            <a:r>
              <a:rPr lang="ru-RU" i="1" dirty="0">
                <a:solidFill>
                  <a:srgbClr val="002060"/>
                </a:solidFill>
              </a:rPr>
              <a:t>. Три! - тот же наклон к левой ноге, Четыре! - </a:t>
            </a:r>
            <a:r>
              <a:rPr lang="ru-RU" i="1" dirty="0" err="1">
                <a:solidFill>
                  <a:srgbClr val="002060"/>
                </a:solidFill>
              </a:rPr>
              <a:t>и.п</a:t>
            </a:r>
            <a:r>
              <a:rPr lang="ru-RU" i="1" dirty="0">
                <a:solidFill>
                  <a:srgbClr val="002060"/>
                </a:solidFill>
              </a:rPr>
              <a:t>. Вдох при взмахе, выдох при </a:t>
            </a:r>
            <a:r>
              <a:rPr lang="ru-RU" i="1" dirty="0" smtClean="0">
                <a:solidFill>
                  <a:srgbClr val="002060"/>
                </a:solidFill>
              </a:rPr>
              <a:t>наклоне.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04" y="4077072"/>
            <a:ext cx="8220468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u="sng" dirty="0" smtClean="0">
                <a:solidFill>
                  <a:srgbClr val="0070C0"/>
                </a:solidFill>
              </a:rPr>
              <a:t/>
            </a:r>
            <a:br>
              <a:rPr lang="ru-RU" sz="2000" b="0" u="sng" dirty="0" smtClean="0">
                <a:solidFill>
                  <a:srgbClr val="0070C0"/>
                </a:solidFill>
              </a:rPr>
            </a:br>
            <a:r>
              <a:rPr lang="ru-RU" sz="2000" b="0" u="sng" dirty="0" smtClean="0">
                <a:solidFill>
                  <a:srgbClr val="0070C0"/>
                </a:solidFill>
              </a:rPr>
              <a:t/>
            </a:r>
            <a:br>
              <a:rPr lang="ru-RU" sz="2000" b="0" u="sng" dirty="0" smtClean="0">
                <a:solidFill>
                  <a:srgbClr val="0070C0"/>
                </a:solidFill>
              </a:rPr>
            </a:br>
            <a:r>
              <a:rPr lang="ru-RU" sz="2000" b="0" u="sng" dirty="0">
                <a:solidFill>
                  <a:srgbClr val="0070C0"/>
                </a:solidFill>
              </a:rPr>
              <a:t/>
            </a:r>
            <a:br>
              <a:rPr lang="ru-RU" sz="2000" b="0" u="sng" dirty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Упражнения выполняйте при открытой форточке, медленно</a:t>
            </a:r>
            <a:r>
              <a:rPr lang="ru-RU" sz="2200" b="0" i="1" dirty="0" smtClean="0">
                <a:solidFill>
                  <a:srgbClr val="FF0000"/>
                </a:solidFill>
              </a:rPr>
              <a:t>, </a:t>
            </a:r>
            <a:r>
              <a:rPr lang="ru-RU" sz="2200" b="0" i="1" dirty="0" smtClean="0">
                <a:solidFill>
                  <a:srgbClr val="0070C0"/>
                </a:solidFill>
              </a:rPr>
              <a:t>позы фиксируйте, следите за дыханием</a:t>
            </a:r>
            <a:r>
              <a:rPr lang="ru-RU" sz="2200" b="0" i="1" dirty="0" smtClean="0">
                <a:solidFill>
                  <a:srgbClr val="FF0000"/>
                </a:solidFill>
              </a:rPr>
              <a:t>. </a:t>
            </a:r>
            <a:br>
              <a:rPr lang="ru-RU" sz="2200" b="0" i="1" dirty="0" smtClean="0">
                <a:solidFill>
                  <a:srgbClr val="FF0000"/>
                </a:solidFill>
              </a:rPr>
            </a:br>
            <a:r>
              <a:rPr lang="ru-RU" sz="2200" b="0" i="1" dirty="0" smtClean="0">
                <a:solidFill>
                  <a:srgbClr val="FF0000"/>
                </a:solidFill>
              </a:rPr>
              <a:t/>
            </a:r>
            <a:br>
              <a:rPr lang="ru-RU" sz="2200" b="0" i="1" dirty="0" smtClean="0">
                <a:solidFill>
                  <a:srgbClr val="FF0000"/>
                </a:solidFill>
              </a:rPr>
            </a:br>
            <a:endParaRPr lang="ru-RU" sz="2200" b="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720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i="1" dirty="0">
                <a:solidFill>
                  <a:srgbClr val="002060"/>
                </a:solidFill>
              </a:rPr>
              <a:t>У порога </a:t>
            </a:r>
            <a:r>
              <a:rPr lang="ru-RU" sz="2000" i="1" dirty="0" smtClean="0">
                <a:solidFill>
                  <a:srgbClr val="002060"/>
                </a:solidFill>
              </a:rPr>
              <a:t>плачет, коготки </a:t>
            </a:r>
            <a:r>
              <a:rPr lang="ru-RU" sz="2000" i="1" dirty="0">
                <a:solidFill>
                  <a:srgbClr val="002060"/>
                </a:solidFill>
              </a:rPr>
              <a:t>прячет, 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Тихо в комнату войдёт, </a:t>
            </a:r>
            <a:r>
              <a:rPr lang="ru-RU" sz="2000" i="1" dirty="0" smtClean="0">
                <a:solidFill>
                  <a:srgbClr val="002060"/>
                </a:solidFill>
              </a:rPr>
              <a:t>замурлычет</a:t>
            </a:r>
            <a:r>
              <a:rPr lang="ru-RU" sz="2000" i="1" dirty="0">
                <a:solidFill>
                  <a:srgbClr val="002060"/>
                </a:solidFill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</a:rPr>
              <a:t>запоёт</a:t>
            </a:r>
            <a:r>
              <a:rPr lang="ru-RU" dirty="0">
                <a:solidFill>
                  <a:srgbClr val="002060"/>
                </a:solidFill>
              </a:rPr>
              <a:t> 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b="1" i="1" u="sng" dirty="0" smtClean="0">
                <a:solidFill>
                  <a:srgbClr val="0070C0"/>
                </a:solidFill>
              </a:rPr>
              <a:t>«</a:t>
            </a:r>
            <a:r>
              <a:rPr lang="ru-RU" sz="2400" b="1" i="1" u="sng" dirty="0">
                <a:solidFill>
                  <a:srgbClr val="0070C0"/>
                </a:solidFill>
              </a:rPr>
              <a:t>Кошка»</a:t>
            </a:r>
            <a:r>
              <a:rPr lang="ru-RU" sz="2400" b="1" i="1" dirty="0">
                <a:solidFill>
                  <a:srgbClr val="002060"/>
                </a:solidFill>
              </a:rPr>
              <a:t> 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Стать </a:t>
            </a:r>
            <a:r>
              <a:rPr lang="ru-RU" sz="2000" i="1" dirty="0">
                <a:solidFill>
                  <a:srgbClr val="002060"/>
                </a:solidFill>
              </a:rPr>
              <a:t>на четвереньки, спина прямая.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Раз</a:t>
            </a:r>
            <a:r>
              <a:rPr lang="ru-RU" sz="2000" i="1" dirty="0">
                <a:solidFill>
                  <a:srgbClr val="002060"/>
                </a:solidFill>
              </a:rPr>
              <a:t>! – поднять голову, максимально прогнуть спину.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Два</a:t>
            </a:r>
            <a:r>
              <a:rPr lang="ru-RU" sz="2000" i="1" dirty="0">
                <a:solidFill>
                  <a:srgbClr val="002060"/>
                </a:solidFill>
              </a:rPr>
              <a:t>! – </a:t>
            </a:r>
            <a:r>
              <a:rPr lang="ru-RU" sz="2000" i="1" dirty="0" smtClean="0">
                <a:solidFill>
                  <a:srgbClr val="002060"/>
                </a:solidFill>
              </a:rPr>
              <a:t>опустить </a:t>
            </a:r>
            <a:r>
              <a:rPr lang="ru-RU" sz="2000" i="1" dirty="0">
                <a:solidFill>
                  <a:srgbClr val="002060"/>
                </a:solidFill>
              </a:rPr>
              <a:t>голову, </a:t>
            </a:r>
            <a:r>
              <a:rPr lang="ru-RU" sz="2000" i="1" dirty="0" smtClean="0">
                <a:solidFill>
                  <a:srgbClr val="002060"/>
                </a:solidFill>
              </a:rPr>
              <a:t>максимально.</a:t>
            </a:r>
          </a:p>
          <a:p>
            <a:pPr marL="0" indent="0">
              <a:buNone/>
            </a:pPr>
            <a:r>
              <a:rPr lang="ru-RU" sz="2000" u="sng" dirty="0" smtClean="0">
                <a:solidFill>
                  <a:srgbClr val="0070C0"/>
                </a:solidFill>
              </a:rPr>
              <a:t/>
            </a:r>
            <a:br>
              <a:rPr lang="ru-RU" sz="2000" u="sng" dirty="0" smtClean="0">
                <a:solidFill>
                  <a:srgbClr val="0070C0"/>
                </a:solidFill>
              </a:rPr>
            </a:br>
            <a:r>
              <a:rPr lang="ru-RU" sz="2000" u="sng" dirty="0" smtClean="0">
                <a:solidFill>
                  <a:srgbClr val="0070C0"/>
                </a:solidFill>
              </a:rPr>
              <a:t/>
            </a:r>
            <a:br>
              <a:rPr lang="ru-RU" sz="2000" u="sng" dirty="0" smtClean="0">
                <a:solidFill>
                  <a:srgbClr val="0070C0"/>
                </a:solidFill>
              </a:rPr>
            </a:br>
            <a:endParaRPr lang="ru-RU" sz="2000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sad65.ru/upload/txt/orig_01ec6798de2f778544892a091819fd19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3816424" cy="132588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427984" y="2924944"/>
            <a:ext cx="4392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>
                <a:solidFill>
                  <a:srgbClr val="0070C0"/>
                </a:solidFill>
              </a:rPr>
              <a:t>Для детей от 3 –до 7 лет </a:t>
            </a:r>
            <a:br>
              <a:rPr lang="ru-RU" b="1" i="1" u="sng" dirty="0">
                <a:solidFill>
                  <a:srgbClr val="0070C0"/>
                </a:solidFill>
              </a:rPr>
            </a:br>
            <a:endParaRPr lang="ru-RU" b="1" i="1" u="sng" dirty="0" smtClean="0">
              <a:solidFill>
                <a:srgbClr val="0070C0"/>
              </a:solidFill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Дозировка </a:t>
            </a:r>
            <a:r>
              <a:rPr lang="ru-RU" i="1" dirty="0">
                <a:solidFill>
                  <a:srgbClr val="002060"/>
                </a:solidFill>
              </a:rPr>
              <a:t>упражнений</a:t>
            </a:r>
            <a:r>
              <a:rPr lang="ru-RU" i="1" dirty="0" smtClean="0">
                <a:solidFill>
                  <a:srgbClr val="002060"/>
                </a:solidFill>
              </a:rPr>
              <a:t>: 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детей от 3 до 5 лет </a:t>
            </a:r>
            <a:r>
              <a:rPr lang="ru-RU" u="sng" dirty="0">
                <a:solidFill>
                  <a:srgbClr val="0070C0"/>
                </a:solidFill>
              </a:rPr>
              <a:t>4 – 5 </a:t>
            </a:r>
            <a:r>
              <a:rPr lang="ru-RU" u="sng" dirty="0" smtClean="0">
                <a:solidFill>
                  <a:srgbClr val="0070C0"/>
                </a:solidFill>
              </a:rPr>
              <a:t>раз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детей от 5 до 7 лет </a:t>
            </a:r>
            <a:r>
              <a:rPr lang="ru-RU" u="sng" dirty="0">
                <a:solidFill>
                  <a:srgbClr val="0070C0"/>
                </a:solidFill>
              </a:rPr>
              <a:t>6 – 8 раз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1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6773238</TotalTime>
  <Words>128</Words>
  <Application>Microsoft Office PowerPoint</Application>
  <PresentationFormat>Экран (4:3)</PresentationFormat>
  <Paragraphs>80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Сидим дома, не скучаем, все здоровье укрепляем!</vt:lpstr>
      <vt:lpstr>  </vt:lpstr>
      <vt:lpstr>Утренняя гимнастика для детей  от 5 до 7 лет  Дозировка упражнений от 6 до 8 раз.   Разучивание комплекса  можно начать  с 6 – 7 упражнений  и постепенно выполнять  весь комплекс.</vt:lpstr>
      <vt:lpstr>Презентация PowerPoint</vt:lpstr>
      <vt:lpstr>   По окончанию зарядки, переходим к водным процедурам!</vt:lpstr>
      <vt:lpstr>Сделайте вместе с детьми простые упражнения игрового стретчингка:  </vt:lpstr>
      <vt:lpstr>Презентация PowerPoint</vt:lpstr>
      <vt:lpstr>Презентация PowerPoint</vt:lpstr>
      <vt:lpstr>   Упражнения выполняйте при открытой форточке, медленно, позы фиксируйте, следите за дыханием.   </vt:lpstr>
      <vt:lpstr>Будьте здоровы и помните: «Чтобы сделать ребёнка умным и рассудительным сделайте его крепким и здоровым»!                                                                                                  Ж. Руссо.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Сидим дома, не скучаем, все здоровье укрепляем!</dc:title>
  <dc:creator>DELL</dc:creator>
  <cp:lastModifiedBy>DELL</cp:lastModifiedBy>
  <cp:revision>31</cp:revision>
  <dcterms:created xsi:type="dcterms:W3CDTF">2020-04-04T13:45:55Z</dcterms:created>
  <dcterms:modified xsi:type="dcterms:W3CDTF">2020-04-05T12:35:02Z</dcterms:modified>
</cp:coreProperties>
</file>